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B9EBD-1024-4A9F-BB7D-2C69537B80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0261BB-55EF-4F1F-AD63-420A4AE228D7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дошкольных образовательных организациях</a:t>
          </a:r>
          <a:endParaRPr lang="ru-RU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5D4AB-90DB-4469-BD9F-9639535F4389}" type="parTrans" cxnId="{DA9B4825-4559-46CA-8FB2-DA4C1FBDC244}">
      <dgm:prSet/>
      <dgm:spPr/>
      <dgm:t>
        <a:bodyPr/>
        <a:lstStyle/>
        <a:p>
          <a:endParaRPr lang="ru-RU"/>
        </a:p>
      </dgm:t>
    </dgm:pt>
    <dgm:pt modelId="{39E2E33C-E27D-47A5-B95C-9C68E555C9CA}" type="sibTrans" cxnId="{DA9B4825-4559-46CA-8FB2-DA4C1FBDC244}">
      <dgm:prSet/>
      <dgm:spPr/>
      <dgm:t>
        <a:bodyPr/>
        <a:lstStyle/>
        <a:p>
          <a:endParaRPr lang="ru-RU"/>
        </a:p>
      </dgm:t>
    </dgm:pt>
    <dgm:pt modelId="{B09EF238-A8B4-4E07-8F62-E185006897BF}" type="asst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Расширены дверные проемы, оборудованы санитарные комнаты, установлены пандусы, системы вызова помощника </a:t>
          </a:r>
          <a:endParaRPr lang="ru-RU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625B1-D64C-4DA7-B118-6EE97986B2FC}" type="parTrans" cxnId="{0E4D7D04-A127-4312-93BA-99712E6CC996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E564E43B-D539-45BE-9CC5-58DE0E426531}" type="sibTrans" cxnId="{0E4D7D04-A127-4312-93BA-99712E6CC996}">
      <dgm:prSet/>
      <dgm:spPr/>
      <dgm:t>
        <a:bodyPr/>
        <a:lstStyle/>
        <a:p>
          <a:endParaRPr lang="ru-RU"/>
        </a:p>
      </dgm:t>
    </dgm:pt>
    <dgm:pt modelId="{21F7086F-65D7-4017-9F75-E5A2D3C6D448}">
      <dgm:prSet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Кабинеты педагогов-психологов, учителей-логопедов оснащены интерактивным оборудованием:</a:t>
          </a:r>
        </a:p>
      </dgm:t>
    </dgm:pt>
    <dgm:pt modelId="{83508C45-B4C0-46B7-A298-D4135D00304C}" type="parTrans" cxnId="{CCDC0C50-19FF-4B1C-AF3B-502EA48D9939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9F5280A-EA31-4A8D-9FFA-FF3EEDF87785}" type="sibTrans" cxnId="{CCDC0C50-19FF-4B1C-AF3B-502EA48D9939}">
      <dgm:prSet/>
      <dgm:spPr/>
      <dgm:t>
        <a:bodyPr/>
        <a:lstStyle/>
        <a:p>
          <a:endParaRPr lang="ru-RU"/>
        </a:p>
      </dgm:t>
    </dgm:pt>
    <dgm:pt modelId="{0CC0B397-7567-4A3A-9511-2EDC9D1813FB}">
      <dgm:prSet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Оборудованы сенсорные комнаты</a:t>
          </a:r>
          <a:endParaRPr lang="ru-RU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97D60-D377-4201-9598-094DD8A046C7}" type="parTrans" cxnId="{6F05F244-DC88-4EB3-9B6B-F98F70ACC7E6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9F7A76DD-A2D1-4F34-BC8D-14B12DEB846A}" type="sibTrans" cxnId="{6F05F244-DC88-4EB3-9B6B-F98F70ACC7E6}">
      <dgm:prSet/>
      <dgm:spPr/>
      <dgm:t>
        <a:bodyPr/>
        <a:lstStyle/>
        <a:p>
          <a:endParaRPr lang="ru-RU"/>
        </a:p>
      </dgm:t>
    </dgm:pt>
    <dgm:pt modelId="{6CA92BF4-5FDC-46AE-912D-0DA5F285AF79}">
      <dgm:prSet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Интерактивный пол</a:t>
          </a:r>
        </a:p>
      </dgm:t>
    </dgm:pt>
    <dgm:pt modelId="{EF8A3752-E31B-4C91-9C88-741E4790E34D}" type="parTrans" cxnId="{CD3340EF-333D-4855-8E1C-F4C97F9F1E4E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5F134E42-D08D-429F-9A4B-73ECC0CA6136}" type="sibTrans" cxnId="{CD3340EF-333D-4855-8E1C-F4C97F9F1E4E}">
      <dgm:prSet/>
      <dgm:spPr/>
      <dgm:t>
        <a:bodyPr/>
        <a:lstStyle/>
        <a:p>
          <a:endParaRPr lang="ru-RU"/>
        </a:p>
      </dgm:t>
    </dgm:pt>
    <dgm:pt modelId="{7D828C1A-F970-4CE3-A757-0A94082F49A9}">
      <dgm:prSet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 песочница</a:t>
          </a:r>
        </a:p>
      </dgm:t>
    </dgm:pt>
    <dgm:pt modelId="{584215FC-7498-4894-8E99-CB68F00B55D1}" type="parTrans" cxnId="{3EDD62F9-E39F-48AC-9552-143806DD4028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6762A3EB-34D5-4EB9-AF18-4EF3A332C117}" type="sibTrans" cxnId="{3EDD62F9-E39F-48AC-9552-143806DD4028}">
      <dgm:prSet/>
      <dgm:spPr/>
      <dgm:t>
        <a:bodyPr/>
        <a:lstStyle/>
        <a:p>
          <a:endParaRPr lang="ru-RU"/>
        </a:p>
      </dgm:t>
    </dgm:pt>
    <dgm:pt modelId="{A7A46066-1843-437C-A5D7-D0596AAB9754}">
      <dgm:prSet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Логопедический игровой комплекс</a:t>
          </a:r>
        </a:p>
      </dgm:t>
    </dgm:pt>
    <dgm:pt modelId="{F37601C8-24BC-4975-966F-B4D8E036CD1B}" type="parTrans" cxnId="{23EBF384-CB5F-4807-941C-186437CB0D2F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78015B6B-05C1-4F47-9370-3D3FE37B076A}" type="sibTrans" cxnId="{23EBF384-CB5F-4807-941C-186437CB0D2F}">
      <dgm:prSet/>
      <dgm:spPr/>
      <dgm:t>
        <a:bodyPr/>
        <a:lstStyle/>
        <a:p>
          <a:endParaRPr lang="ru-RU"/>
        </a:p>
      </dgm:t>
    </dgm:pt>
    <dgm:pt modelId="{86AA7AED-2B03-4E71-89CA-78CDCD097819}" type="pres">
      <dgm:prSet presAssocID="{753B9EBD-1024-4A9F-BB7D-2C69537B80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B0B733-E29C-4E52-85F0-344E14A82553}" type="pres">
      <dgm:prSet presAssocID="{980261BB-55EF-4F1F-AD63-420A4AE228D7}" presName="hierRoot1" presStyleCnt="0"/>
      <dgm:spPr/>
    </dgm:pt>
    <dgm:pt modelId="{D6B6BD20-4CFF-4987-874D-B4D0C3962350}" type="pres">
      <dgm:prSet presAssocID="{980261BB-55EF-4F1F-AD63-420A4AE228D7}" presName="composite" presStyleCnt="0"/>
      <dgm:spPr/>
    </dgm:pt>
    <dgm:pt modelId="{95DB8EE3-E865-4E2C-A4CD-3F094686C68C}" type="pres">
      <dgm:prSet presAssocID="{980261BB-55EF-4F1F-AD63-420A4AE228D7}" presName="background" presStyleLbl="node0" presStyleIdx="0" presStyleCnt="1"/>
      <dgm:spPr/>
    </dgm:pt>
    <dgm:pt modelId="{294843CD-FD19-4B16-A1D3-CC8D304F9BB3}" type="pres">
      <dgm:prSet presAssocID="{980261BB-55EF-4F1F-AD63-420A4AE228D7}" presName="text" presStyleLbl="fgAcc0" presStyleIdx="0" presStyleCnt="1" custLinFactX="-60056" custLinFactNeighborX="-100000" custLinFactNeighborY="-7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E4AB5E-2E3C-47DC-947B-3FFA1C401319}" type="pres">
      <dgm:prSet presAssocID="{980261BB-55EF-4F1F-AD63-420A4AE228D7}" presName="hierChild2" presStyleCnt="0"/>
      <dgm:spPr/>
    </dgm:pt>
    <dgm:pt modelId="{0C629125-4763-401A-AA81-DAF90C59BD8A}" type="pres">
      <dgm:prSet presAssocID="{B32625B1-D64C-4DA7-B118-6EE97986B2F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0143953-DE20-47F1-99D8-A2DFD166459C}" type="pres">
      <dgm:prSet presAssocID="{B09EF238-A8B4-4E07-8F62-E185006897BF}" presName="hierRoot2" presStyleCnt="0"/>
      <dgm:spPr/>
    </dgm:pt>
    <dgm:pt modelId="{C7CCF1A7-B63A-4B5E-BB7C-00509AE07E59}" type="pres">
      <dgm:prSet presAssocID="{B09EF238-A8B4-4E07-8F62-E185006897BF}" presName="composite2" presStyleCnt="0"/>
      <dgm:spPr/>
    </dgm:pt>
    <dgm:pt modelId="{92E9E4D3-7C1E-4C0D-A949-E78612091F1D}" type="pres">
      <dgm:prSet presAssocID="{B09EF238-A8B4-4E07-8F62-E185006897BF}" presName="background2" presStyleLbl="asst1" presStyleIdx="0" presStyleCnt="1"/>
      <dgm:spPr/>
    </dgm:pt>
    <dgm:pt modelId="{4BC9A367-9DD7-493C-9206-08F23E49A824}" type="pres">
      <dgm:prSet presAssocID="{B09EF238-A8B4-4E07-8F62-E185006897BF}" presName="text2" presStyleLbl="fgAcc2" presStyleIdx="0" presStyleCnt="3" custLinFactNeighborX="-48200" custLinFactNeighborY="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BFA15C-8486-41B6-A29C-BDE79DE080D3}" type="pres">
      <dgm:prSet presAssocID="{B09EF238-A8B4-4E07-8F62-E185006897BF}" presName="hierChild3" presStyleCnt="0"/>
      <dgm:spPr/>
    </dgm:pt>
    <dgm:pt modelId="{319BAC16-54C4-434C-B2D3-2015E63F5281}" type="pres">
      <dgm:prSet presAssocID="{18297D60-D377-4201-9598-094DD8A046C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475FCF2A-6934-485C-AF47-A5765B3E502A}" type="pres">
      <dgm:prSet presAssocID="{0CC0B397-7567-4A3A-9511-2EDC9D1813FB}" presName="hierRoot2" presStyleCnt="0"/>
      <dgm:spPr/>
    </dgm:pt>
    <dgm:pt modelId="{C2C23831-A434-4EB5-97C7-3F644B36A638}" type="pres">
      <dgm:prSet presAssocID="{0CC0B397-7567-4A3A-9511-2EDC9D1813FB}" presName="composite2" presStyleCnt="0"/>
      <dgm:spPr/>
    </dgm:pt>
    <dgm:pt modelId="{8C4F10F6-7CC8-4B6F-ABF0-F1CE2EF5CE97}" type="pres">
      <dgm:prSet presAssocID="{0CC0B397-7567-4A3A-9511-2EDC9D1813FB}" presName="background2" presStyleLbl="node2" presStyleIdx="0" presStyleCnt="2"/>
      <dgm:spPr/>
    </dgm:pt>
    <dgm:pt modelId="{C8A83EA1-3783-4477-9EBE-3DAFC7DC73B5}" type="pres">
      <dgm:prSet presAssocID="{0CC0B397-7567-4A3A-9511-2EDC9D1813FB}" presName="text2" presStyleLbl="fgAcc2" presStyleIdx="1" presStyleCnt="3" custLinFactNeighborX="-49980" custLinFactNeighborY="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775C5F-F46E-4E71-9E0F-AC35DCD18503}" type="pres">
      <dgm:prSet presAssocID="{0CC0B397-7567-4A3A-9511-2EDC9D1813FB}" presName="hierChild3" presStyleCnt="0"/>
      <dgm:spPr/>
    </dgm:pt>
    <dgm:pt modelId="{520DE910-CFB0-4E58-9206-96016FFC7DF4}" type="pres">
      <dgm:prSet presAssocID="{83508C45-B4C0-46B7-A298-D4135D00304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FFEFCF4-01A2-4159-838A-FFCAB78B1726}" type="pres">
      <dgm:prSet presAssocID="{21F7086F-65D7-4017-9F75-E5A2D3C6D448}" presName="hierRoot2" presStyleCnt="0"/>
      <dgm:spPr/>
    </dgm:pt>
    <dgm:pt modelId="{D59C5D3C-583B-427A-9B5F-E4E79DE1E5C1}" type="pres">
      <dgm:prSet presAssocID="{21F7086F-65D7-4017-9F75-E5A2D3C6D448}" presName="composite2" presStyleCnt="0"/>
      <dgm:spPr/>
    </dgm:pt>
    <dgm:pt modelId="{F2EE9288-2091-4995-B408-317422039026}" type="pres">
      <dgm:prSet presAssocID="{21F7086F-65D7-4017-9F75-E5A2D3C6D448}" presName="background2" presStyleLbl="node2" presStyleIdx="1" presStyleCnt="2"/>
      <dgm:spPr/>
    </dgm:pt>
    <dgm:pt modelId="{1D5384BA-CE73-47D6-BC68-BA8A03A19B36}" type="pres">
      <dgm:prSet presAssocID="{21F7086F-65D7-4017-9F75-E5A2D3C6D448}" presName="text2" presStyleLbl="fgAcc2" presStyleIdx="2" presStyleCnt="3" custLinFactX="-9278" custLinFactY="-42293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18F305-5CD6-49A5-A784-B1E7DCD1BA88}" type="pres">
      <dgm:prSet presAssocID="{21F7086F-65D7-4017-9F75-E5A2D3C6D448}" presName="hierChild3" presStyleCnt="0"/>
      <dgm:spPr/>
    </dgm:pt>
    <dgm:pt modelId="{23C7B75D-1D22-4B78-AB19-11606FD2EBCA}" type="pres">
      <dgm:prSet presAssocID="{EF8A3752-E31B-4C91-9C88-741E4790E34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D170AF2-1ED4-4E79-A60B-F70989550F36}" type="pres">
      <dgm:prSet presAssocID="{6CA92BF4-5FDC-46AE-912D-0DA5F285AF79}" presName="hierRoot3" presStyleCnt="0"/>
      <dgm:spPr/>
    </dgm:pt>
    <dgm:pt modelId="{2E71C5C6-768C-42EA-AA8B-3D20FA8099CE}" type="pres">
      <dgm:prSet presAssocID="{6CA92BF4-5FDC-46AE-912D-0DA5F285AF79}" presName="composite3" presStyleCnt="0"/>
      <dgm:spPr/>
    </dgm:pt>
    <dgm:pt modelId="{38ACDBDD-2FB3-43A7-ADD4-CB978DAC1720}" type="pres">
      <dgm:prSet presAssocID="{6CA92BF4-5FDC-46AE-912D-0DA5F285AF79}" presName="background3" presStyleLbl="node3" presStyleIdx="0" presStyleCnt="3"/>
      <dgm:spPr/>
    </dgm:pt>
    <dgm:pt modelId="{B4945825-364B-42F6-A52B-D78ADB88F972}" type="pres">
      <dgm:prSet presAssocID="{6CA92BF4-5FDC-46AE-912D-0DA5F285AF79}" presName="text3" presStyleLbl="fgAcc3" presStyleIdx="0" presStyleCnt="3" custLinFactY="-56482" custLinFactNeighborX="6307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62DD11-455A-49F0-8538-A7B0A18C94F9}" type="pres">
      <dgm:prSet presAssocID="{6CA92BF4-5FDC-46AE-912D-0DA5F285AF79}" presName="hierChild4" presStyleCnt="0"/>
      <dgm:spPr/>
    </dgm:pt>
    <dgm:pt modelId="{C5545C4F-4DA3-41C6-BF02-13645E9F7D87}" type="pres">
      <dgm:prSet presAssocID="{584215FC-7498-4894-8E99-CB68F00B55D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E4BD9DD-9577-4FC3-BF89-24C08FA778DB}" type="pres">
      <dgm:prSet presAssocID="{7D828C1A-F970-4CE3-A757-0A94082F49A9}" presName="hierRoot3" presStyleCnt="0"/>
      <dgm:spPr/>
    </dgm:pt>
    <dgm:pt modelId="{792E3120-DD2C-455F-9E00-12D0170F5748}" type="pres">
      <dgm:prSet presAssocID="{7D828C1A-F970-4CE3-A757-0A94082F49A9}" presName="composite3" presStyleCnt="0"/>
      <dgm:spPr/>
    </dgm:pt>
    <dgm:pt modelId="{6ECEE482-B97C-48B3-B06A-71CD5E03D8B6}" type="pres">
      <dgm:prSet presAssocID="{7D828C1A-F970-4CE3-A757-0A94082F49A9}" presName="background3" presStyleLbl="node3" presStyleIdx="1" presStyleCnt="3"/>
      <dgm:spPr/>
    </dgm:pt>
    <dgm:pt modelId="{F06E895E-78D6-4DFC-877B-5CADDF34569F}" type="pres">
      <dgm:prSet presAssocID="{7D828C1A-F970-4CE3-A757-0A94082F49A9}" presName="text3" presStyleLbl="fgAcc3" presStyleIdx="1" presStyleCnt="3" custLinFactY="-58356" custLinFactNeighborX="5295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EFB3DB-1D14-4B86-AC82-75846CDF742D}" type="pres">
      <dgm:prSet presAssocID="{7D828C1A-F970-4CE3-A757-0A94082F49A9}" presName="hierChild4" presStyleCnt="0"/>
      <dgm:spPr/>
    </dgm:pt>
    <dgm:pt modelId="{B79C1A08-F450-4165-B317-F7984FC2EE67}" type="pres">
      <dgm:prSet presAssocID="{F37601C8-24BC-4975-966F-B4D8E036CD1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397C631-B0D4-4878-9471-1F2D938C1272}" type="pres">
      <dgm:prSet presAssocID="{A7A46066-1843-437C-A5D7-D0596AAB9754}" presName="hierRoot3" presStyleCnt="0"/>
      <dgm:spPr/>
    </dgm:pt>
    <dgm:pt modelId="{5BE91A25-01DE-4B75-AAB5-E370866D9D6F}" type="pres">
      <dgm:prSet presAssocID="{A7A46066-1843-437C-A5D7-D0596AAB9754}" presName="composite3" presStyleCnt="0"/>
      <dgm:spPr/>
    </dgm:pt>
    <dgm:pt modelId="{ABD24101-59F8-4F5A-A9E2-4BB84CC98E49}" type="pres">
      <dgm:prSet presAssocID="{A7A46066-1843-437C-A5D7-D0596AAB9754}" presName="background3" presStyleLbl="node3" presStyleIdx="2" presStyleCnt="3"/>
      <dgm:spPr/>
    </dgm:pt>
    <dgm:pt modelId="{A18AF0DB-E467-495C-8783-50E7BD3B2DF7}" type="pres">
      <dgm:prSet presAssocID="{A7A46066-1843-437C-A5D7-D0596AAB9754}" presName="text3" presStyleLbl="fgAcc3" presStyleIdx="2" presStyleCnt="3" custLinFactY="-100000" custLinFactNeighborX="-78684" custLinFactNeighborY="-197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2F83CE-E032-4630-9A65-7C4A9D2A9274}" type="pres">
      <dgm:prSet presAssocID="{A7A46066-1843-437C-A5D7-D0596AAB9754}" presName="hierChild4" presStyleCnt="0"/>
      <dgm:spPr/>
    </dgm:pt>
  </dgm:ptLst>
  <dgm:cxnLst>
    <dgm:cxn modelId="{C9DD5C36-6281-4E3B-8821-DD0E9AA9D88D}" type="presOf" srcId="{0CC0B397-7567-4A3A-9511-2EDC9D1813FB}" destId="{C8A83EA1-3783-4477-9EBE-3DAFC7DC73B5}" srcOrd="0" destOrd="0" presId="urn:microsoft.com/office/officeart/2005/8/layout/hierarchy1"/>
    <dgm:cxn modelId="{5536351E-410C-4ABD-881E-8981E81C766E}" type="presOf" srcId="{980261BB-55EF-4F1F-AD63-420A4AE228D7}" destId="{294843CD-FD19-4B16-A1D3-CC8D304F9BB3}" srcOrd="0" destOrd="0" presId="urn:microsoft.com/office/officeart/2005/8/layout/hierarchy1"/>
    <dgm:cxn modelId="{C3A9019E-AFE3-4541-A024-742B1CCC2CC8}" type="presOf" srcId="{EF8A3752-E31B-4C91-9C88-741E4790E34D}" destId="{23C7B75D-1D22-4B78-AB19-11606FD2EBCA}" srcOrd="0" destOrd="0" presId="urn:microsoft.com/office/officeart/2005/8/layout/hierarchy1"/>
    <dgm:cxn modelId="{1BCD8A48-5863-464F-99F7-9C59DD586A19}" type="presOf" srcId="{B32625B1-D64C-4DA7-B118-6EE97986B2FC}" destId="{0C629125-4763-401A-AA81-DAF90C59BD8A}" srcOrd="0" destOrd="0" presId="urn:microsoft.com/office/officeart/2005/8/layout/hierarchy1"/>
    <dgm:cxn modelId="{DFB677F2-3E13-457F-BDF6-74C3E58CCAB8}" type="presOf" srcId="{753B9EBD-1024-4A9F-BB7D-2C69537B8016}" destId="{86AA7AED-2B03-4E71-89CA-78CDCD097819}" srcOrd="0" destOrd="0" presId="urn:microsoft.com/office/officeart/2005/8/layout/hierarchy1"/>
    <dgm:cxn modelId="{CCDC0C50-19FF-4B1C-AF3B-502EA48D9939}" srcId="{980261BB-55EF-4F1F-AD63-420A4AE228D7}" destId="{21F7086F-65D7-4017-9F75-E5A2D3C6D448}" srcOrd="2" destOrd="0" parTransId="{83508C45-B4C0-46B7-A298-D4135D00304C}" sibTransId="{B9F5280A-EA31-4A8D-9FFA-FF3EEDF87785}"/>
    <dgm:cxn modelId="{6F05F244-DC88-4EB3-9B6B-F98F70ACC7E6}" srcId="{980261BB-55EF-4F1F-AD63-420A4AE228D7}" destId="{0CC0B397-7567-4A3A-9511-2EDC9D1813FB}" srcOrd="1" destOrd="0" parTransId="{18297D60-D377-4201-9598-094DD8A046C7}" sibTransId="{9F7A76DD-A2D1-4F34-BC8D-14B12DEB846A}"/>
    <dgm:cxn modelId="{89AF3E29-03DA-4CA3-B72F-C6A5D6C4A131}" type="presOf" srcId="{B09EF238-A8B4-4E07-8F62-E185006897BF}" destId="{4BC9A367-9DD7-493C-9206-08F23E49A824}" srcOrd="0" destOrd="0" presId="urn:microsoft.com/office/officeart/2005/8/layout/hierarchy1"/>
    <dgm:cxn modelId="{0E4D7D04-A127-4312-93BA-99712E6CC996}" srcId="{980261BB-55EF-4F1F-AD63-420A4AE228D7}" destId="{B09EF238-A8B4-4E07-8F62-E185006897BF}" srcOrd="0" destOrd="0" parTransId="{B32625B1-D64C-4DA7-B118-6EE97986B2FC}" sibTransId="{E564E43B-D539-45BE-9CC5-58DE0E426531}"/>
    <dgm:cxn modelId="{72C58140-B035-4753-B91C-48E6D090D40C}" type="presOf" srcId="{6CA92BF4-5FDC-46AE-912D-0DA5F285AF79}" destId="{B4945825-364B-42F6-A52B-D78ADB88F972}" srcOrd="0" destOrd="0" presId="urn:microsoft.com/office/officeart/2005/8/layout/hierarchy1"/>
    <dgm:cxn modelId="{23EBF384-CB5F-4807-941C-186437CB0D2F}" srcId="{21F7086F-65D7-4017-9F75-E5A2D3C6D448}" destId="{A7A46066-1843-437C-A5D7-D0596AAB9754}" srcOrd="2" destOrd="0" parTransId="{F37601C8-24BC-4975-966F-B4D8E036CD1B}" sibTransId="{78015B6B-05C1-4F47-9370-3D3FE37B076A}"/>
    <dgm:cxn modelId="{ED9BD32D-AF13-4C10-9EE9-3A6A72237696}" type="presOf" srcId="{A7A46066-1843-437C-A5D7-D0596AAB9754}" destId="{A18AF0DB-E467-495C-8783-50E7BD3B2DF7}" srcOrd="0" destOrd="0" presId="urn:microsoft.com/office/officeart/2005/8/layout/hierarchy1"/>
    <dgm:cxn modelId="{CC5D86CC-94BA-4DA7-A12B-C1579D765BE7}" type="presOf" srcId="{83508C45-B4C0-46B7-A298-D4135D00304C}" destId="{520DE910-CFB0-4E58-9206-96016FFC7DF4}" srcOrd="0" destOrd="0" presId="urn:microsoft.com/office/officeart/2005/8/layout/hierarchy1"/>
    <dgm:cxn modelId="{67A9CDE4-2DD3-4CC9-9F27-3A05A11D9B14}" type="presOf" srcId="{18297D60-D377-4201-9598-094DD8A046C7}" destId="{319BAC16-54C4-434C-B2D3-2015E63F5281}" srcOrd="0" destOrd="0" presId="urn:microsoft.com/office/officeart/2005/8/layout/hierarchy1"/>
    <dgm:cxn modelId="{CD3340EF-333D-4855-8E1C-F4C97F9F1E4E}" srcId="{21F7086F-65D7-4017-9F75-E5A2D3C6D448}" destId="{6CA92BF4-5FDC-46AE-912D-0DA5F285AF79}" srcOrd="0" destOrd="0" parTransId="{EF8A3752-E31B-4C91-9C88-741E4790E34D}" sibTransId="{5F134E42-D08D-429F-9A4B-73ECC0CA6136}"/>
    <dgm:cxn modelId="{DA9B4825-4559-46CA-8FB2-DA4C1FBDC244}" srcId="{753B9EBD-1024-4A9F-BB7D-2C69537B8016}" destId="{980261BB-55EF-4F1F-AD63-420A4AE228D7}" srcOrd="0" destOrd="0" parTransId="{ADC5D4AB-90DB-4469-BD9F-9639535F4389}" sibTransId="{39E2E33C-E27D-47A5-B95C-9C68E555C9CA}"/>
    <dgm:cxn modelId="{5D6436CE-D7C1-4AFF-9120-FA775EF90A07}" type="presOf" srcId="{584215FC-7498-4894-8E99-CB68F00B55D1}" destId="{C5545C4F-4DA3-41C6-BF02-13645E9F7D87}" srcOrd="0" destOrd="0" presId="urn:microsoft.com/office/officeart/2005/8/layout/hierarchy1"/>
    <dgm:cxn modelId="{3EDD62F9-E39F-48AC-9552-143806DD4028}" srcId="{21F7086F-65D7-4017-9F75-E5A2D3C6D448}" destId="{7D828C1A-F970-4CE3-A757-0A94082F49A9}" srcOrd="1" destOrd="0" parTransId="{584215FC-7498-4894-8E99-CB68F00B55D1}" sibTransId="{6762A3EB-34D5-4EB9-AF18-4EF3A332C117}"/>
    <dgm:cxn modelId="{DA09DA19-A6FF-4C20-A930-33B78E38705D}" type="presOf" srcId="{7D828C1A-F970-4CE3-A757-0A94082F49A9}" destId="{F06E895E-78D6-4DFC-877B-5CADDF34569F}" srcOrd="0" destOrd="0" presId="urn:microsoft.com/office/officeart/2005/8/layout/hierarchy1"/>
    <dgm:cxn modelId="{1BD49267-B57F-4F8F-8955-CF79A575AC83}" type="presOf" srcId="{21F7086F-65D7-4017-9F75-E5A2D3C6D448}" destId="{1D5384BA-CE73-47D6-BC68-BA8A03A19B36}" srcOrd="0" destOrd="0" presId="urn:microsoft.com/office/officeart/2005/8/layout/hierarchy1"/>
    <dgm:cxn modelId="{43EE342D-D871-4A69-AD04-95D7C80584C9}" type="presOf" srcId="{F37601C8-24BC-4975-966F-B4D8E036CD1B}" destId="{B79C1A08-F450-4165-B317-F7984FC2EE67}" srcOrd="0" destOrd="0" presId="urn:microsoft.com/office/officeart/2005/8/layout/hierarchy1"/>
    <dgm:cxn modelId="{02B011FC-29F1-4D04-98A0-91B7EFC0D2A1}" type="presParOf" srcId="{86AA7AED-2B03-4E71-89CA-78CDCD097819}" destId="{ABB0B733-E29C-4E52-85F0-344E14A82553}" srcOrd="0" destOrd="0" presId="urn:microsoft.com/office/officeart/2005/8/layout/hierarchy1"/>
    <dgm:cxn modelId="{7F62FC14-8961-4144-B82F-827F6CE36A52}" type="presParOf" srcId="{ABB0B733-E29C-4E52-85F0-344E14A82553}" destId="{D6B6BD20-4CFF-4987-874D-B4D0C3962350}" srcOrd="0" destOrd="0" presId="urn:microsoft.com/office/officeart/2005/8/layout/hierarchy1"/>
    <dgm:cxn modelId="{5EB86C44-2D42-49C8-9F70-DBADAC3E44C5}" type="presParOf" srcId="{D6B6BD20-4CFF-4987-874D-B4D0C3962350}" destId="{95DB8EE3-E865-4E2C-A4CD-3F094686C68C}" srcOrd="0" destOrd="0" presId="urn:microsoft.com/office/officeart/2005/8/layout/hierarchy1"/>
    <dgm:cxn modelId="{09099DC9-55E9-4CD5-9D16-D3B1E79D1FF0}" type="presParOf" srcId="{D6B6BD20-4CFF-4987-874D-B4D0C3962350}" destId="{294843CD-FD19-4B16-A1D3-CC8D304F9BB3}" srcOrd="1" destOrd="0" presId="urn:microsoft.com/office/officeart/2005/8/layout/hierarchy1"/>
    <dgm:cxn modelId="{79B78218-E370-4795-AD27-D4DE6BED9093}" type="presParOf" srcId="{ABB0B733-E29C-4E52-85F0-344E14A82553}" destId="{96E4AB5E-2E3C-47DC-947B-3FFA1C401319}" srcOrd="1" destOrd="0" presId="urn:microsoft.com/office/officeart/2005/8/layout/hierarchy1"/>
    <dgm:cxn modelId="{3A7B27D3-C782-4123-8CF9-DDEA6DE755D5}" type="presParOf" srcId="{96E4AB5E-2E3C-47DC-947B-3FFA1C401319}" destId="{0C629125-4763-401A-AA81-DAF90C59BD8A}" srcOrd="0" destOrd="0" presId="urn:microsoft.com/office/officeart/2005/8/layout/hierarchy1"/>
    <dgm:cxn modelId="{A9D8F400-0836-4D6C-B01B-423DC20F93B9}" type="presParOf" srcId="{96E4AB5E-2E3C-47DC-947B-3FFA1C401319}" destId="{50143953-DE20-47F1-99D8-A2DFD166459C}" srcOrd="1" destOrd="0" presId="urn:microsoft.com/office/officeart/2005/8/layout/hierarchy1"/>
    <dgm:cxn modelId="{F99AC8E1-AD89-4635-9A4F-E91D674BE868}" type="presParOf" srcId="{50143953-DE20-47F1-99D8-A2DFD166459C}" destId="{C7CCF1A7-B63A-4B5E-BB7C-00509AE07E59}" srcOrd="0" destOrd="0" presId="urn:microsoft.com/office/officeart/2005/8/layout/hierarchy1"/>
    <dgm:cxn modelId="{68ACEF9C-CE93-4BC6-89F1-7825F0B726DC}" type="presParOf" srcId="{C7CCF1A7-B63A-4B5E-BB7C-00509AE07E59}" destId="{92E9E4D3-7C1E-4C0D-A949-E78612091F1D}" srcOrd="0" destOrd="0" presId="urn:microsoft.com/office/officeart/2005/8/layout/hierarchy1"/>
    <dgm:cxn modelId="{603FE7AD-6D60-4EC1-BCED-39682D3D10D2}" type="presParOf" srcId="{C7CCF1A7-B63A-4B5E-BB7C-00509AE07E59}" destId="{4BC9A367-9DD7-493C-9206-08F23E49A824}" srcOrd="1" destOrd="0" presId="urn:microsoft.com/office/officeart/2005/8/layout/hierarchy1"/>
    <dgm:cxn modelId="{839642F2-B6C3-4565-884B-2C35012474BF}" type="presParOf" srcId="{50143953-DE20-47F1-99D8-A2DFD166459C}" destId="{13BFA15C-8486-41B6-A29C-BDE79DE080D3}" srcOrd="1" destOrd="0" presId="urn:microsoft.com/office/officeart/2005/8/layout/hierarchy1"/>
    <dgm:cxn modelId="{271963B1-4F69-4B1F-8F1A-F08A66D71C1D}" type="presParOf" srcId="{96E4AB5E-2E3C-47DC-947B-3FFA1C401319}" destId="{319BAC16-54C4-434C-B2D3-2015E63F5281}" srcOrd="2" destOrd="0" presId="urn:microsoft.com/office/officeart/2005/8/layout/hierarchy1"/>
    <dgm:cxn modelId="{CFAFD4C7-1245-4CFA-845A-03B7941BAF22}" type="presParOf" srcId="{96E4AB5E-2E3C-47DC-947B-3FFA1C401319}" destId="{475FCF2A-6934-485C-AF47-A5765B3E502A}" srcOrd="3" destOrd="0" presId="urn:microsoft.com/office/officeart/2005/8/layout/hierarchy1"/>
    <dgm:cxn modelId="{80E947D2-6C7B-4D10-B898-58880D31D441}" type="presParOf" srcId="{475FCF2A-6934-485C-AF47-A5765B3E502A}" destId="{C2C23831-A434-4EB5-97C7-3F644B36A638}" srcOrd="0" destOrd="0" presId="urn:microsoft.com/office/officeart/2005/8/layout/hierarchy1"/>
    <dgm:cxn modelId="{57B693D9-CB62-4CFC-84C4-40C969AB20FC}" type="presParOf" srcId="{C2C23831-A434-4EB5-97C7-3F644B36A638}" destId="{8C4F10F6-7CC8-4B6F-ABF0-F1CE2EF5CE97}" srcOrd="0" destOrd="0" presId="urn:microsoft.com/office/officeart/2005/8/layout/hierarchy1"/>
    <dgm:cxn modelId="{F9BC6812-6A4C-493F-BA49-3F01A57AA710}" type="presParOf" srcId="{C2C23831-A434-4EB5-97C7-3F644B36A638}" destId="{C8A83EA1-3783-4477-9EBE-3DAFC7DC73B5}" srcOrd="1" destOrd="0" presId="urn:microsoft.com/office/officeart/2005/8/layout/hierarchy1"/>
    <dgm:cxn modelId="{983DDB13-D76C-4E10-82C6-B44DFE6BAF2C}" type="presParOf" srcId="{475FCF2A-6934-485C-AF47-A5765B3E502A}" destId="{AF775C5F-F46E-4E71-9E0F-AC35DCD18503}" srcOrd="1" destOrd="0" presId="urn:microsoft.com/office/officeart/2005/8/layout/hierarchy1"/>
    <dgm:cxn modelId="{92977550-30A7-476B-996D-406109825A4D}" type="presParOf" srcId="{96E4AB5E-2E3C-47DC-947B-3FFA1C401319}" destId="{520DE910-CFB0-4E58-9206-96016FFC7DF4}" srcOrd="4" destOrd="0" presId="urn:microsoft.com/office/officeart/2005/8/layout/hierarchy1"/>
    <dgm:cxn modelId="{22DD8341-F3A0-4D66-98AF-66680DC89294}" type="presParOf" srcId="{96E4AB5E-2E3C-47DC-947B-3FFA1C401319}" destId="{EFFEFCF4-01A2-4159-838A-FFCAB78B1726}" srcOrd="5" destOrd="0" presId="urn:microsoft.com/office/officeart/2005/8/layout/hierarchy1"/>
    <dgm:cxn modelId="{B8DF1488-EE43-4A67-B5BD-448D40DA5F9C}" type="presParOf" srcId="{EFFEFCF4-01A2-4159-838A-FFCAB78B1726}" destId="{D59C5D3C-583B-427A-9B5F-E4E79DE1E5C1}" srcOrd="0" destOrd="0" presId="urn:microsoft.com/office/officeart/2005/8/layout/hierarchy1"/>
    <dgm:cxn modelId="{41B58628-310E-4767-95C2-CE3B7F2DBF26}" type="presParOf" srcId="{D59C5D3C-583B-427A-9B5F-E4E79DE1E5C1}" destId="{F2EE9288-2091-4995-B408-317422039026}" srcOrd="0" destOrd="0" presId="urn:microsoft.com/office/officeart/2005/8/layout/hierarchy1"/>
    <dgm:cxn modelId="{0E5D397D-CE31-4424-A67E-AABC166111A9}" type="presParOf" srcId="{D59C5D3C-583B-427A-9B5F-E4E79DE1E5C1}" destId="{1D5384BA-CE73-47D6-BC68-BA8A03A19B36}" srcOrd="1" destOrd="0" presId="urn:microsoft.com/office/officeart/2005/8/layout/hierarchy1"/>
    <dgm:cxn modelId="{F3C29BD4-81F5-4A6E-A5BD-EEACD11A7FC1}" type="presParOf" srcId="{EFFEFCF4-01A2-4159-838A-FFCAB78B1726}" destId="{D518F305-5CD6-49A5-A784-B1E7DCD1BA88}" srcOrd="1" destOrd="0" presId="urn:microsoft.com/office/officeart/2005/8/layout/hierarchy1"/>
    <dgm:cxn modelId="{10E308A4-B48F-46EE-A32B-F27CCBCDBDD2}" type="presParOf" srcId="{D518F305-5CD6-49A5-A784-B1E7DCD1BA88}" destId="{23C7B75D-1D22-4B78-AB19-11606FD2EBCA}" srcOrd="0" destOrd="0" presId="urn:microsoft.com/office/officeart/2005/8/layout/hierarchy1"/>
    <dgm:cxn modelId="{7B62256B-A986-48BA-9D25-A0E1B6F1DB96}" type="presParOf" srcId="{D518F305-5CD6-49A5-A784-B1E7DCD1BA88}" destId="{2D170AF2-1ED4-4E79-A60B-F70989550F36}" srcOrd="1" destOrd="0" presId="urn:microsoft.com/office/officeart/2005/8/layout/hierarchy1"/>
    <dgm:cxn modelId="{DB52B131-CEED-4DA1-BB3E-C8091FE4A75B}" type="presParOf" srcId="{2D170AF2-1ED4-4E79-A60B-F70989550F36}" destId="{2E71C5C6-768C-42EA-AA8B-3D20FA8099CE}" srcOrd="0" destOrd="0" presId="urn:microsoft.com/office/officeart/2005/8/layout/hierarchy1"/>
    <dgm:cxn modelId="{13BF889E-790E-4F69-AC07-3B82DADFF497}" type="presParOf" srcId="{2E71C5C6-768C-42EA-AA8B-3D20FA8099CE}" destId="{38ACDBDD-2FB3-43A7-ADD4-CB978DAC1720}" srcOrd="0" destOrd="0" presId="urn:microsoft.com/office/officeart/2005/8/layout/hierarchy1"/>
    <dgm:cxn modelId="{CDE070D6-060E-4748-A5E4-E2322A18EBCA}" type="presParOf" srcId="{2E71C5C6-768C-42EA-AA8B-3D20FA8099CE}" destId="{B4945825-364B-42F6-A52B-D78ADB88F972}" srcOrd="1" destOrd="0" presId="urn:microsoft.com/office/officeart/2005/8/layout/hierarchy1"/>
    <dgm:cxn modelId="{E435CA53-5B17-477B-A467-21CBFE6D0FAC}" type="presParOf" srcId="{2D170AF2-1ED4-4E79-A60B-F70989550F36}" destId="{C762DD11-455A-49F0-8538-A7B0A18C94F9}" srcOrd="1" destOrd="0" presId="urn:microsoft.com/office/officeart/2005/8/layout/hierarchy1"/>
    <dgm:cxn modelId="{8F91ECFA-C622-4F6B-9E72-59738CA36314}" type="presParOf" srcId="{D518F305-5CD6-49A5-A784-B1E7DCD1BA88}" destId="{C5545C4F-4DA3-41C6-BF02-13645E9F7D87}" srcOrd="2" destOrd="0" presId="urn:microsoft.com/office/officeart/2005/8/layout/hierarchy1"/>
    <dgm:cxn modelId="{4866D9C2-2471-47A3-BF80-06DE21710867}" type="presParOf" srcId="{D518F305-5CD6-49A5-A784-B1E7DCD1BA88}" destId="{AE4BD9DD-9577-4FC3-BF89-24C08FA778DB}" srcOrd="3" destOrd="0" presId="urn:microsoft.com/office/officeart/2005/8/layout/hierarchy1"/>
    <dgm:cxn modelId="{D7255288-68C0-4EBB-8685-99DD03BDFCEF}" type="presParOf" srcId="{AE4BD9DD-9577-4FC3-BF89-24C08FA778DB}" destId="{792E3120-DD2C-455F-9E00-12D0170F5748}" srcOrd="0" destOrd="0" presId="urn:microsoft.com/office/officeart/2005/8/layout/hierarchy1"/>
    <dgm:cxn modelId="{C303B95A-61F6-4A8D-BB0D-6C7514954760}" type="presParOf" srcId="{792E3120-DD2C-455F-9E00-12D0170F5748}" destId="{6ECEE482-B97C-48B3-B06A-71CD5E03D8B6}" srcOrd="0" destOrd="0" presId="urn:microsoft.com/office/officeart/2005/8/layout/hierarchy1"/>
    <dgm:cxn modelId="{AA9BA9D7-0D8F-4CEA-B916-FCB3733C1251}" type="presParOf" srcId="{792E3120-DD2C-455F-9E00-12D0170F5748}" destId="{F06E895E-78D6-4DFC-877B-5CADDF34569F}" srcOrd="1" destOrd="0" presId="urn:microsoft.com/office/officeart/2005/8/layout/hierarchy1"/>
    <dgm:cxn modelId="{9320DB0A-602E-496B-AC1D-A14F7307882F}" type="presParOf" srcId="{AE4BD9DD-9577-4FC3-BF89-24C08FA778DB}" destId="{7CEFB3DB-1D14-4B86-AC82-75846CDF742D}" srcOrd="1" destOrd="0" presId="urn:microsoft.com/office/officeart/2005/8/layout/hierarchy1"/>
    <dgm:cxn modelId="{66D95329-5E27-494E-9EBB-3E15477B9AE4}" type="presParOf" srcId="{D518F305-5CD6-49A5-A784-B1E7DCD1BA88}" destId="{B79C1A08-F450-4165-B317-F7984FC2EE67}" srcOrd="4" destOrd="0" presId="urn:microsoft.com/office/officeart/2005/8/layout/hierarchy1"/>
    <dgm:cxn modelId="{760B7A70-FAEB-4A87-9F45-D650E692528E}" type="presParOf" srcId="{D518F305-5CD6-49A5-A784-B1E7DCD1BA88}" destId="{6397C631-B0D4-4878-9471-1F2D938C1272}" srcOrd="5" destOrd="0" presId="urn:microsoft.com/office/officeart/2005/8/layout/hierarchy1"/>
    <dgm:cxn modelId="{CBAD5D35-33C9-4ACC-9FAB-41B252379E5A}" type="presParOf" srcId="{6397C631-B0D4-4878-9471-1F2D938C1272}" destId="{5BE91A25-01DE-4B75-AAB5-E370866D9D6F}" srcOrd="0" destOrd="0" presId="urn:microsoft.com/office/officeart/2005/8/layout/hierarchy1"/>
    <dgm:cxn modelId="{29D983AB-86EF-4F0F-A2CA-2F0E9D3E6168}" type="presParOf" srcId="{5BE91A25-01DE-4B75-AAB5-E370866D9D6F}" destId="{ABD24101-59F8-4F5A-A9E2-4BB84CC98E49}" srcOrd="0" destOrd="0" presId="urn:microsoft.com/office/officeart/2005/8/layout/hierarchy1"/>
    <dgm:cxn modelId="{64AC0FEC-ADDD-4D10-A913-C4704EB74478}" type="presParOf" srcId="{5BE91A25-01DE-4B75-AAB5-E370866D9D6F}" destId="{A18AF0DB-E467-495C-8783-50E7BD3B2DF7}" srcOrd="1" destOrd="0" presId="urn:microsoft.com/office/officeart/2005/8/layout/hierarchy1"/>
    <dgm:cxn modelId="{6EF859AA-C831-426A-BF71-2D774CB29347}" type="presParOf" srcId="{6397C631-B0D4-4878-9471-1F2D938C1272}" destId="{252F83CE-E032-4630-9A65-7C4A9D2A92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5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5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6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1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3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3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2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1E67-7C9F-467A-807E-298A4F67C36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4682-0A0C-4E37-990A-786419C3B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19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03042" cy="97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1495865" y="1303464"/>
            <a:ext cx="9144000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в 2023 году</a:t>
            </a:r>
            <a:endParaRPr lang="ru-RU" sz="2800" cap="all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процессных мероприятий </a:t>
            </a:r>
            <a:r>
              <a:rPr lang="ru-RU" sz="3600" b="1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</a:t>
            </a:r>
            <a:r>
              <a:rPr lang="ru-RU" sz="3600" b="1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3600" b="1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cap="all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ОГП </a:t>
            </a:r>
            <a:r>
              <a:rPr lang="ru-RU" sz="2800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граждан, проживающих на территории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  <a:r>
              <a:rPr lang="ru-RU" sz="3600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744327" y="5567149"/>
            <a:ext cx="2123140" cy="1041498"/>
            <a:chOff x="3936760" y="2383898"/>
            <a:chExt cx="2123140" cy="1041498"/>
          </a:xfrm>
        </p:grpSpPr>
        <p:pic>
          <p:nvPicPr>
            <p:cNvPr id="8" name="Picture 11" descr="D:\Каширина\9. ДОСТУПНАЯ СРЕДА\dostupnaya_sreda3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36760" y="2383898"/>
              <a:ext cx="2123140" cy="1041498"/>
            </a:xfrm>
            <a:prstGeom prst="rect">
              <a:avLst/>
            </a:prstGeom>
            <a:noFill/>
          </p:spPr>
        </p:pic>
        <p:sp>
          <p:nvSpPr>
            <p:cNvPr id="9" name="Rectangle 145"/>
            <p:cNvSpPr>
              <a:spLocks noChangeArrowheads="1"/>
            </p:cNvSpPr>
            <p:nvPr/>
          </p:nvSpPr>
          <p:spPr bwMode="black">
            <a:xfrm>
              <a:off x="4483339" y="2719981"/>
              <a:ext cx="1059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90488" indent="-4763" algn="ctr" eaLnBrk="1" hangingPunct="1"/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ДОСТУПНАЯ СРЕДА</a:t>
              </a:r>
              <a:endPara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38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6741403" y="1870173"/>
            <a:ext cx="3960439" cy="294491"/>
            <a:chOff x="1161" y="1572"/>
            <a:chExt cx="3206" cy="338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88900" dist="38100" dir="3600000" sx="102000" sy="102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04056" y="1292084"/>
            <a:ext cx="6336704" cy="2079848"/>
          </a:xfrm>
          <a:prstGeom prst="roundRect">
            <a:avLst>
              <a:gd name="adj" fmla="val 7315"/>
            </a:avLst>
          </a:prstGeom>
          <a:noFill/>
          <a:ln w="28575" cap="rnd">
            <a:solidFill>
              <a:schemeClr val="accent1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gray">
          <a:xfrm>
            <a:off x="7325478" y="1876633"/>
            <a:ext cx="2727589" cy="262744"/>
          </a:xfrm>
          <a:prstGeom prst="roundRect">
            <a:avLst>
              <a:gd name="adj" fmla="val 757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– </a:t>
            </a:r>
            <a:r>
              <a:rPr lang="ru-RU" b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6 962 </a:t>
            </a:r>
            <a:r>
              <a:rPr lang="ru-RU" b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en-US" b="1" dirty="0">
              <a:solidFill>
                <a:srgbClr val="353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6741162" y="2228853"/>
            <a:ext cx="3960439" cy="294491"/>
            <a:chOff x="1161" y="1572"/>
            <a:chExt cx="3206" cy="338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88900" dist="38100" dir="3600000" sx="102000" sy="102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AutoShape 23"/>
          <p:cNvSpPr>
            <a:spLocks noChangeArrowheads="1"/>
          </p:cNvSpPr>
          <p:nvPr/>
        </p:nvSpPr>
        <p:spPr bwMode="gray">
          <a:xfrm>
            <a:off x="7317466" y="2236673"/>
            <a:ext cx="2727589" cy="262744"/>
          </a:xfrm>
          <a:prstGeom prst="roundRect">
            <a:avLst>
              <a:gd name="adj" fmla="val 757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– </a:t>
            </a:r>
            <a:r>
              <a:rPr lang="ru-RU" sz="1600" b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600" b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875 человек</a:t>
            </a:r>
            <a:endParaRPr lang="en-US" sz="1600" b="1" dirty="0">
              <a:solidFill>
                <a:srgbClr val="353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6741161" y="2577715"/>
            <a:ext cx="3960439" cy="294491"/>
            <a:chOff x="1161" y="1572"/>
            <a:chExt cx="3206" cy="338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88900" dist="38100" dir="3600000" sx="102000" sy="102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6753514" y="2936999"/>
            <a:ext cx="3960439" cy="294491"/>
            <a:chOff x="1161" y="1572"/>
            <a:chExt cx="3206" cy="338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88900" dist="38100" dir="3600000" sx="102000" sy="102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AutoShape 23"/>
          <p:cNvSpPr>
            <a:spLocks noChangeArrowheads="1"/>
          </p:cNvSpPr>
          <p:nvPr/>
        </p:nvSpPr>
        <p:spPr bwMode="gray">
          <a:xfrm>
            <a:off x="7330364" y="2596713"/>
            <a:ext cx="2727589" cy="262744"/>
          </a:xfrm>
          <a:prstGeom prst="roundRect">
            <a:avLst>
              <a:gd name="adj" fmla="val 757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– </a:t>
            </a:r>
            <a:r>
              <a:rPr lang="ru-RU" sz="1600" b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29 685 человек</a:t>
            </a:r>
            <a:endParaRPr lang="en-US" sz="1600" b="1" dirty="0">
              <a:solidFill>
                <a:srgbClr val="353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gray">
          <a:xfrm>
            <a:off x="7376994" y="2937455"/>
            <a:ext cx="2727589" cy="262744"/>
          </a:xfrm>
          <a:prstGeom prst="roundRect">
            <a:avLst>
              <a:gd name="adj" fmla="val 757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– </a:t>
            </a:r>
            <a:r>
              <a:rPr lang="ru-RU" sz="1600" b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2 976 </a:t>
            </a:r>
            <a:r>
              <a:rPr lang="ru-RU" sz="1600" b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en-US" sz="1600" b="1" dirty="0">
              <a:solidFill>
                <a:srgbClr val="353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297" y="1052883"/>
            <a:ext cx="5902185" cy="575478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</a:t>
            </a:r>
            <a:r>
              <a:rPr lang="ru-RU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Смоленской области </a:t>
            </a:r>
          </a:p>
          <a:p>
            <a:pPr algn="ctr"/>
            <a:r>
              <a:rPr lang="ru-RU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b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68 498 инвалидов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4372" y="3512373"/>
            <a:ext cx="7551629" cy="61945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Российской </a:t>
            </a:r>
            <a:r>
              <a:rPr lang="ru-RU" sz="1600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 «Доступная среда»</a:t>
            </a:r>
          </a:p>
          <a:p>
            <a:pPr marL="357188" algn="just"/>
            <a:r>
              <a:rPr lang="ru-RU" sz="1600" i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</a:t>
            </a:r>
            <a:r>
              <a:rPr lang="ru-RU" sz="1600" i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29.03.2019 № 363)</a:t>
            </a:r>
            <a:endParaRPr lang="ru-RU" sz="1600" dirty="0">
              <a:solidFill>
                <a:srgbClr val="353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1231" y="3619275"/>
            <a:ext cx="455520" cy="4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8901207" y="6401522"/>
            <a:ext cx="313974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3251" y="4238250"/>
            <a:ext cx="7563131" cy="1032686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ru-RU" sz="1600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</a:t>
            </a:r>
            <a: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среда»</a:t>
            </a:r>
            <a:endParaRPr lang="ru-RU" sz="1600" dirty="0">
              <a:solidFill>
                <a:srgbClr val="353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algn="just"/>
            <a:r>
              <a:rPr lang="ru-RU" sz="1600" i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</a:t>
            </a:r>
            <a:r>
              <a:rPr lang="ru-RU" sz="1600" i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Смоленской области от 28.11.2013 </a:t>
            </a:r>
            <a:r>
              <a:rPr lang="ru-RU" sz="1600" i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i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974 </a:t>
            </a:r>
            <a:endParaRPr lang="ru-RU" sz="1600" i="1" dirty="0" smtClean="0">
              <a:solidFill>
                <a:srgbClr val="353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algn="just"/>
            <a:r>
              <a:rPr lang="ru-RU" sz="1600" i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i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областной государственной программы </a:t>
            </a:r>
            <a:r>
              <a:rPr lang="ru-RU" sz="1600" i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</a:t>
            </a:r>
            <a:r>
              <a:rPr lang="ru-RU" sz="1600" i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граждан, проживающих на территории Смоленской </a:t>
            </a:r>
            <a:r>
              <a:rPr lang="ru-RU" sz="1600" i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области»)</a:t>
            </a:r>
            <a:endParaRPr lang="ru-RU" sz="1600" b="1" i="1" dirty="0">
              <a:solidFill>
                <a:srgbClr val="353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1243" y="4371481"/>
            <a:ext cx="455520" cy="4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427306" y="5368836"/>
            <a:ext cx="7563131" cy="1032686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600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(«</a:t>
            </a:r>
            <a: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карта») </a:t>
            </a:r>
            <a:r>
              <a:rPr lang="ru-RU" sz="1600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значений показателей доступности для инвалидов объектов и услуг в Смоленской </a:t>
            </a:r>
            <a: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  <a:b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 – 2040 годы)</a:t>
            </a:r>
          </a:p>
          <a:p>
            <a:pPr marL="357188" algn="just"/>
            <a:r>
              <a:rPr lang="ru-RU" sz="1600" i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</a:t>
            </a:r>
            <a:r>
              <a:rPr lang="ru-RU" sz="1600" i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Смоленской области от </a:t>
            </a:r>
            <a:r>
              <a:rPr lang="ru-RU" sz="1600" i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25.09.2015 № 607)</a:t>
            </a:r>
            <a:endParaRPr lang="ru-RU" sz="1600" b="1" i="1" dirty="0">
              <a:solidFill>
                <a:srgbClr val="353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5298" y="5502067"/>
            <a:ext cx="455520" cy="4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255465" y="138584"/>
            <a:ext cx="1146292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В </a:t>
            </a: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процессных мероприятий «ДОСТУПНАЯ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8" y="924624"/>
            <a:ext cx="3747475" cy="249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16" y="3590960"/>
            <a:ext cx="3992133" cy="256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77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920977" y="6457523"/>
            <a:ext cx="313974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45"/>
          <p:cNvSpPr>
            <a:spLocks noChangeArrowheads="1"/>
          </p:cNvSpPr>
          <p:nvPr/>
        </p:nvSpPr>
        <p:spPr bwMode="black">
          <a:xfrm>
            <a:off x="587639" y="1624611"/>
            <a:ext cx="19910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</a:t>
            </a:r>
          </a:p>
        </p:txBody>
      </p:sp>
      <p:sp>
        <p:nvSpPr>
          <p:cNvPr id="34" name="Line 180"/>
          <p:cNvSpPr>
            <a:spLocks noChangeShapeType="1"/>
          </p:cNvSpPr>
          <p:nvPr/>
        </p:nvSpPr>
        <p:spPr bwMode="gray">
          <a:xfrm>
            <a:off x="2896240" y="1598853"/>
            <a:ext cx="0" cy="1260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45"/>
          <p:cNvSpPr>
            <a:spLocks noChangeArrowheads="1"/>
          </p:cNvSpPr>
          <p:nvPr/>
        </p:nvSpPr>
        <p:spPr bwMode="black">
          <a:xfrm>
            <a:off x="3072231" y="1625899"/>
            <a:ext cx="202184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12 161,9 тыс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</p:txBody>
      </p:sp>
      <p:sp>
        <p:nvSpPr>
          <p:cNvPr id="36" name="Line 156"/>
          <p:cNvSpPr>
            <a:spLocks noChangeShapeType="1"/>
          </p:cNvSpPr>
          <p:nvPr/>
        </p:nvSpPr>
        <p:spPr bwMode="auto">
          <a:xfrm>
            <a:off x="327846" y="1993061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156"/>
          <p:cNvSpPr>
            <a:spLocks noChangeShapeType="1"/>
          </p:cNvSpPr>
          <p:nvPr/>
        </p:nvSpPr>
        <p:spPr bwMode="auto">
          <a:xfrm>
            <a:off x="3154705" y="1993061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45"/>
          <p:cNvSpPr>
            <a:spLocks noChangeArrowheads="1"/>
          </p:cNvSpPr>
          <p:nvPr/>
        </p:nvSpPr>
        <p:spPr bwMode="black">
          <a:xfrm>
            <a:off x="587638" y="2071837"/>
            <a:ext cx="22408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39" name="Rectangle 145"/>
          <p:cNvSpPr>
            <a:spLocks noChangeArrowheads="1"/>
          </p:cNvSpPr>
          <p:nvPr/>
        </p:nvSpPr>
        <p:spPr bwMode="black">
          <a:xfrm>
            <a:off x="3072231" y="2073125"/>
            <a:ext cx="180229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</p:txBody>
      </p:sp>
      <p:sp>
        <p:nvSpPr>
          <p:cNvPr id="40" name="Line 156"/>
          <p:cNvSpPr>
            <a:spLocks noChangeShapeType="1"/>
          </p:cNvSpPr>
          <p:nvPr/>
        </p:nvSpPr>
        <p:spPr bwMode="auto">
          <a:xfrm>
            <a:off x="327846" y="2440287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56"/>
          <p:cNvSpPr>
            <a:spLocks noChangeShapeType="1"/>
          </p:cNvSpPr>
          <p:nvPr/>
        </p:nvSpPr>
        <p:spPr bwMode="auto">
          <a:xfrm>
            <a:off x="3154705" y="2440287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45"/>
          <p:cNvSpPr>
            <a:spLocks noChangeArrowheads="1"/>
          </p:cNvSpPr>
          <p:nvPr/>
        </p:nvSpPr>
        <p:spPr bwMode="black">
          <a:xfrm>
            <a:off x="577889" y="2574307"/>
            <a:ext cx="208563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145"/>
          <p:cNvSpPr>
            <a:spLocks noChangeArrowheads="1"/>
          </p:cNvSpPr>
          <p:nvPr/>
        </p:nvSpPr>
        <p:spPr bwMode="black">
          <a:xfrm>
            <a:off x="3062481" y="2575595"/>
            <a:ext cx="22430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12 161,9 тыс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54218" y="1049385"/>
            <a:ext cx="5934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среда»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410310" y="3255426"/>
            <a:ext cx="3471406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социального развития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8010279" y="3255426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376956" y="3255426"/>
            <a:ext cx="2034721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1 834,7 тыс. рублей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10309" y="3885688"/>
            <a:ext cx="3471407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8010279" y="3885688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376956" y="3885688"/>
            <a:ext cx="2034721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2 000,0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410309" y="4521460"/>
            <a:ext cx="3471407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культуры и туризма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8010279" y="4521460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376956" y="4521460"/>
            <a:ext cx="2034721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728,7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410309" y="5161953"/>
            <a:ext cx="3471407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Нашивка 54"/>
          <p:cNvSpPr/>
          <p:nvPr/>
        </p:nvSpPr>
        <p:spPr>
          <a:xfrm>
            <a:off x="8010279" y="5161953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376956" y="5161953"/>
            <a:ext cx="2034721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6 109,2 тыс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410309" y="5811705"/>
            <a:ext cx="3471407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спорта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</a:t>
            </a:r>
          </a:p>
        </p:txBody>
      </p:sp>
      <p:sp>
        <p:nvSpPr>
          <p:cNvPr id="58" name="Нашивка 57"/>
          <p:cNvSpPr/>
          <p:nvPr/>
        </p:nvSpPr>
        <p:spPr>
          <a:xfrm>
            <a:off x="8010279" y="5811705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376956" y="5811705"/>
            <a:ext cx="2034721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489,3 тыс. рублей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389" b="26522"/>
          <a:stretch/>
        </p:blipFill>
        <p:spPr>
          <a:xfrm>
            <a:off x="4451557" y="5198069"/>
            <a:ext cx="482341" cy="44871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20" y="3272136"/>
            <a:ext cx="482921" cy="482921"/>
          </a:xfrm>
          <a:prstGeom prst="rect">
            <a:avLst/>
          </a:prstGeom>
        </p:spPr>
      </p:pic>
      <p:sp>
        <p:nvSpPr>
          <p:cNvPr id="63" name="Овал 62"/>
          <p:cNvSpPr>
            <a:spLocks noChangeAspect="1"/>
          </p:cNvSpPr>
          <p:nvPr/>
        </p:nvSpPr>
        <p:spPr>
          <a:xfrm>
            <a:off x="4478061" y="3914981"/>
            <a:ext cx="450000" cy="45000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4464520" y="4537722"/>
            <a:ext cx="468000" cy="468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4464520" y="5835876"/>
            <a:ext cx="468000" cy="4680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Прямоугольник 65"/>
          <p:cNvSpPr/>
          <p:nvPr/>
        </p:nvSpPr>
        <p:spPr>
          <a:xfrm>
            <a:off x="6232920" y="2546225"/>
            <a:ext cx="5688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израсходованных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Нашивка 66"/>
          <p:cNvSpPr/>
          <p:nvPr/>
        </p:nvSpPr>
        <p:spPr>
          <a:xfrm>
            <a:off x="10481722" y="3255426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8" name="Нашивка 67"/>
          <p:cNvSpPr/>
          <p:nvPr/>
        </p:nvSpPr>
        <p:spPr>
          <a:xfrm>
            <a:off x="10481722" y="3885688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9" name="Нашивка 68"/>
          <p:cNvSpPr/>
          <p:nvPr/>
        </p:nvSpPr>
        <p:spPr>
          <a:xfrm>
            <a:off x="10481722" y="4521460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0" name="Нашивка 69"/>
          <p:cNvSpPr/>
          <p:nvPr/>
        </p:nvSpPr>
        <p:spPr>
          <a:xfrm>
            <a:off x="10481722" y="5161953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" name="Нашивка 70"/>
          <p:cNvSpPr/>
          <p:nvPr/>
        </p:nvSpPr>
        <p:spPr>
          <a:xfrm>
            <a:off x="10481722" y="5811705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0848398" y="3252271"/>
            <a:ext cx="869989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0848399" y="3881809"/>
            <a:ext cx="869988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90,6 %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848399" y="4521784"/>
            <a:ext cx="869988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0848399" y="5161759"/>
            <a:ext cx="869988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0848399" y="5809641"/>
            <a:ext cx="869988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5465" y="138584"/>
            <a:ext cx="1146292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В </a:t>
            </a: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процессных мероприятий «ДОСТУПНАЯ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6640" y="799189"/>
            <a:ext cx="5039845" cy="1899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5" y="2933726"/>
            <a:ext cx="3005081" cy="400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202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052259" y="6489979"/>
            <a:ext cx="3139741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5102" y="985298"/>
            <a:ext cx="8482436" cy="959522"/>
          </a:xfrm>
          <a:prstGeom prst="roundRect">
            <a:avLst/>
          </a:prstGeom>
          <a:solidFill>
            <a:srgbClr val="D4E5E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Дооборудовано 12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социальной инфраструктуры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областной государственной собственности,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беспрепятственного доступа к ним инвалидов и других маломобильных групп населения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45"/>
          <p:cNvSpPr>
            <a:spLocks noChangeArrowheads="1"/>
          </p:cNvSpPr>
          <p:nvPr/>
        </p:nvSpPr>
        <p:spPr bwMode="black">
          <a:xfrm>
            <a:off x="3615782" y="2008624"/>
            <a:ext cx="35024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объекта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здравоохранения</a:t>
            </a:r>
          </a:p>
        </p:txBody>
      </p:sp>
      <p:sp>
        <p:nvSpPr>
          <p:cNvPr id="6" name="Line 156"/>
          <p:cNvSpPr>
            <a:spLocks noChangeShapeType="1"/>
          </p:cNvSpPr>
          <p:nvPr/>
        </p:nvSpPr>
        <p:spPr bwMode="auto">
          <a:xfrm flipV="1">
            <a:off x="3646926" y="2347179"/>
            <a:ext cx="3865222" cy="14022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145"/>
          <p:cNvSpPr>
            <a:spLocks noChangeArrowheads="1"/>
          </p:cNvSpPr>
          <p:nvPr/>
        </p:nvSpPr>
        <p:spPr bwMode="black">
          <a:xfrm>
            <a:off x="3643905" y="2824195"/>
            <a:ext cx="33331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сферы культуры</a:t>
            </a:r>
          </a:p>
        </p:txBody>
      </p:sp>
      <p:sp>
        <p:nvSpPr>
          <p:cNvPr id="10" name="Rectangle 145"/>
          <p:cNvSpPr>
            <a:spLocks noChangeArrowheads="1"/>
          </p:cNvSpPr>
          <p:nvPr/>
        </p:nvSpPr>
        <p:spPr bwMode="black">
          <a:xfrm>
            <a:off x="3626668" y="2412234"/>
            <a:ext cx="359821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сферы социальной защиты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8322135" y="2144574"/>
            <a:ext cx="293412" cy="809985"/>
          </a:xfrm>
          <a:prstGeom prst="chevron">
            <a:avLst/>
          </a:prstGeom>
          <a:solidFill>
            <a:srgbClr val="D4E5E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26401" y="2272196"/>
            <a:ext cx="1919969" cy="516343"/>
          </a:xfrm>
          <a:prstGeom prst="roundRect">
            <a:avLst/>
          </a:prstGeom>
          <a:solidFill>
            <a:srgbClr val="D4E5E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3 538,4 тыс.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6878" y="3455630"/>
            <a:ext cx="8450659" cy="661743"/>
          </a:xfrm>
          <a:prstGeom prst="roundRect">
            <a:avLst/>
          </a:prstGeom>
          <a:solidFill>
            <a:srgbClr val="D4E5E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для инвалидов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объектов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находящихся в областной государственной собственности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84,3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45"/>
          <p:cNvSpPr>
            <a:spLocks noChangeArrowheads="1"/>
          </p:cNvSpPr>
          <p:nvPr/>
        </p:nvSpPr>
        <p:spPr bwMode="black">
          <a:xfrm>
            <a:off x="4130399" y="4269315"/>
            <a:ext cx="46278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(100%)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56"/>
          <p:cNvSpPr>
            <a:spLocks noChangeShapeType="1"/>
          </p:cNvSpPr>
          <p:nvPr/>
        </p:nvSpPr>
        <p:spPr bwMode="auto">
          <a:xfrm>
            <a:off x="4341420" y="4612164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 145"/>
          <p:cNvSpPr>
            <a:spLocks noChangeArrowheads="1"/>
          </p:cNvSpPr>
          <p:nvPr/>
        </p:nvSpPr>
        <p:spPr bwMode="black">
          <a:xfrm>
            <a:off x="4130403" y="4595124"/>
            <a:ext cx="379344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занятости (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56"/>
          <p:cNvSpPr>
            <a:spLocks noChangeShapeType="1"/>
          </p:cNvSpPr>
          <p:nvPr/>
        </p:nvSpPr>
        <p:spPr bwMode="auto">
          <a:xfrm>
            <a:off x="3827398" y="4883709"/>
            <a:ext cx="3420000" cy="3903"/>
          </a:xfrm>
          <a:prstGeom prst="lin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45"/>
          <p:cNvSpPr>
            <a:spLocks noChangeArrowheads="1"/>
          </p:cNvSpPr>
          <p:nvPr/>
        </p:nvSpPr>
        <p:spPr bwMode="black">
          <a:xfrm>
            <a:off x="4130405" y="4861236"/>
            <a:ext cx="429339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образования из 45 (53,3%)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56"/>
          <p:cNvSpPr>
            <a:spLocks noChangeShapeType="1"/>
          </p:cNvSpPr>
          <p:nvPr/>
        </p:nvSpPr>
        <p:spPr bwMode="auto">
          <a:xfrm>
            <a:off x="4327349" y="4896397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Rectangle 145"/>
          <p:cNvSpPr>
            <a:spLocks noChangeArrowheads="1"/>
          </p:cNvSpPr>
          <p:nvPr/>
        </p:nvSpPr>
        <p:spPr bwMode="black">
          <a:xfrm>
            <a:off x="4130399" y="5132597"/>
            <a:ext cx="495732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объектов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здравоохранения из 65 (89,2%)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156"/>
          <p:cNvSpPr>
            <a:spLocks noChangeShapeType="1"/>
          </p:cNvSpPr>
          <p:nvPr/>
        </p:nvSpPr>
        <p:spPr bwMode="auto">
          <a:xfrm>
            <a:off x="4327349" y="5180539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Rectangle 145"/>
          <p:cNvSpPr>
            <a:spLocks noChangeArrowheads="1"/>
          </p:cNvSpPr>
          <p:nvPr/>
        </p:nvSpPr>
        <p:spPr bwMode="black">
          <a:xfrm>
            <a:off x="4130402" y="5425206"/>
            <a:ext cx="405304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объекта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культуры из 35 (94,2%)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156"/>
          <p:cNvSpPr>
            <a:spLocks noChangeShapeType="1"/>
          </p:cNvSpPr>
          <p:nvPr/>
        </p:nvSpPr>
        <p:spPr bwMode="auto">
          <a:xfrm>
            <a:off x="4327349" y="5446701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ectangle 145"/>
          <p:cNvSpPr>
            <a:spLocks noChangeArrowheads="1"/>
          </p:cNvSpPr>
          <p:nvPr/>
        </p:nvSpPr>
        <p:spPr bwMode="black">
          <a:xfrm>
            <a:off x="4130406" y="5680422"/>
            <a:ext cx="49514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объект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социальной защиты из 57 (89,5%)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156"/>
          <p:cNvSpPr>
            <a:spLocks noChangeShapeType="1"/>
          </p:cNvSpPr>
          <p:nvPr/>
        </p:nvSpPr>
        <p:spPr bwMode="auto">
          <a:xfrm>
            <a:off x="4327349" y="5726818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Rectangle 145"/>
          <p:cNvSpPr>
            <a:spLocks noChangeArrowheads="1"/>
          </p:cNvSpPr>
          <p:nvPr/>
        </p:nvSpPr>
        <p:spPr bwMode="black">
          <a:xfrm>
            <a:off x="4130404" y="5989369"/>
            <a:ext cx="52608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объекта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информации и связи из 27 (85,2%)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156"/>
          <p:cNvSpPr>
            <a:spLocks noChangeShapeType="1"/>
          </p:cNvSpPr>
          <p:nvPr/>
        </p:nvSpPr>
        <p:spPr bwMode="auto">
          <a:xfrm>
            <a:off x="4327349" y="6009792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Rectangle 145"/>
          <p:cNvSpPr>
            <a:spLocks noChangeArrowheads="1"/>
          </p:cNvSpPr>
          <p:nvPr/>
        </p:nvSpPr>
        <p:spPr bwMode="black">
          <a:xfrm>
            <a:off x="4130400" y="6264370"/>
            <a:ext cx="63420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физической культуры и спорта из 4 (75%)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156"/>
          <p:cNvSpPr>
            <a:spLocks noChangeShapeType="1"/>
          </p:cNvSpPr>
          <p:nvPr/>
        </p:nvSpPr>
        <p:spPr bwMode="auto">
          <a:xfrm>
            <a:off x="4341420" y="6315301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465" y="138584"/>
            <a:ext cx="1146292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В </a:t>
            </a: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процессных мероприятий «ДОСТУПНАЯ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</a:p>
        </p:txBody>
      </p:sp>
      <p:sp>
        <p:nvSpPr>
          <p:cNvPr id="36" name="Line 156"/>
          <p:cNvSpPr>
            <a:spLocks noChangeShapeType="1"/>
          </p:cNvSpPr>
          <p:nvPr/>
        </p:nvSpPr>
        <p:spPr bwMode="auto">
          <a:xfrm flipV="1">
            <a:off x="3615782" y="2766458"/>
            <a:ext cx="3865222" cy="14022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9" t="15143"/>
          <a:stretch/>
        </p:blipFill>
        <p:spPr>
          <a:xfrm>
            <a:off x="295689" y="904350"/>
            <a:ext cx="2972826" cy="19198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77" t="16649" r="1489" b="2903"/>
          <a:stretch/>
        </p:blipFill>
        <p:spPr>
          <a:xfrm>
            <a:off x="186876" y="2850063"/>
            <a:ext cx="3043855" cy="18721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Picture 2" descr="http://www.kdzdesigns.com/wp-content/uploads/2018/02/UniversalDesign_People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392480" y="4688450"/>
            <a:ext cx="2160000" cy="1080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9" r="8227" b="14555"/>
          <a:stretch/>
        </p:blipFill>
        <p:spPr>
          <a:xfrm>
            <a:off x="186876" y="4675723"/>
            <a:ext cx="1545990" cy="215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 r="6265" b="2348"/>
          <a:stretch/>
        </p:blipFill>
        <p:spPr>
          <a:xfrm>
            <a:off x="1819140" y="4640627"/>
            <a:ext cx="2155932" cy="222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31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15920" y="1007903"/>
            <a:ext cx="8744755" cy="466489"/>
          </a:xfrm>
          <a:prstGeom prst="roundRect">
            <a:avLst/>
          </a:prstGeom>
          <a:solidFill>
            <a:srgbClr val="D4E5E4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мероприятия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социокультурной реабилитации инвалидов</a:t>
            </a:r>
          </a:p>
        </p:txBody>
      </p:sp>
      <p:sp>
        <p:nvSpPr>
          <p:cNvPr id="5" name="Rectangle 145"/>
          <p:cNvSpPr>
            <a:spLocks noChangeArrowheads="1"/>
          </p:cNvSpPr>
          <p:nvPr/>
        </p:nvSpPr>
        <p:spPr bwMode="black">
          <a:xfrm>
            <a:off x="478303" y="1683471"/>
            <a:ext cx="637266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Субтитрирование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новостных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на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канале «Россия 1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45"/>
          <p:cNvSpPr>
            <a:spLocks noChangeArrowheads="1"/>
          </p:cNvSpPr>
          <p:nvPr/>
        </p:nvSpPr>
        <p:spPr bwMode="black">
          <a:xfrm>
            <a:off x="7597104" y="1689140"/>
            <a:ext cx="4215867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затрат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387,0 тыс. рублей</a:t>
            </a:r>
          </a:p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эфиров – 180</a:t>
            </a:r>
          </a:p>
        </p:txBody>
      </p:sp>
      <p:sp>
        <p:nvSpPr>
          <p:cNvPr id="10" name="Rectangle 145"/>
          <p:cNvSpPr>
            <a:spLocks noChangeArrowheads="1"/>
          </p:cNvSpPr>
          <p:nvPr/>
        </p:nvSpPr>
        <p:spPr bwMode="black">
          <a:xfrm>
            <a:off x="478303" y="2445596"/>
            <a:ext cx="637266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ежегодных культурных мероприятий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инвалидов </a:t>
            </a:r>
          </a:p>
        </p:txBody>
      </p:sp>
      <p:sp>
        <p:nvSpPr>
          <p:cNvPr id="13" name="Rectangle 145"/>
          <p:cNvSpPr>
            <a:spLocks noChangeArrowheads="1"/>
          </p:cNvSpPr>
          <p:nvPr/>
        </p:nvSpPr>
        <p:spPr bwMode="black">
          <a:xfrm>
            <a:off x="7597104" y="2454841"/>
            <a:ext cx="4215867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затрат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912,5 тыс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– 1 800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45"/>
          <p:cNvSpPr>
            <a:spLocks noChangeArrowheads="1"/>
          </p:cNvSpPr>
          <p:nvPr/>
        </p:nvSpPr>
        <p:spPr bwMode="black">
          <a:xfrm>
            <a:off x="478303" y="3218540"/>
            <a:ext cx="637266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участия инвалидов Смоленской области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и всероссийских спортивных соревнованиях </a:t>
            </a:r>
          </a:p>
        </p:txBody>
      </p:sp>
      <p:sp>
        <p:nvSpPr>
          <p:cNvPr id="25" name="Rectangle 145"/>
          <p:cNvSpPr>
            <a:spLocks noChangeArrowheads="1"/>
          </p:cNvSpPr>
          <p:nvPr/>
        </p:nvSpPr>
        <p:spPr bwMode="black">
          <a:xfrm>
            <a:off x="7597104" y="3317288"/>
            <a:ext cx="4215867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затрат 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489,0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– 102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45"/>
          <p:cNvSpPr>
            <a:spLocks noChangeArrowheads="1"/>
          </p:cNvSpPr>
          <p:nvPr/>
        </p:nvSpPr>
        <p:spPr bwMode="black">
          <a:xfrm>
            <a:off x="478303" y="4236394"/>
            <a:ext cx="637266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международного детского фестиваля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«Полет над Днепром»,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выездных выставок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детей-инвалидов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закупка интерактивного оборудования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45"/>
          <p:cNvSpPr>
            <a:spLocks noChangeArrowheads="1"/>
          </p:cNvSpPr>
          <p:nvPr/>
        </p:nvSpPr>
        <p:spPr bwMode="black">
          <a:xfrm>
            <a:off x="7597104" y="4490094"/>
            <a:ext cx="4215867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затрат 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405,0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just"/>
            <a:endParaRPr lang="ru-RU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45"/>
          <p:cNvSpPr>
            <a:spLocks noChangeArrowheads="1"/>
          </p:cNvSpPr>
          <p:nvPr/>
        </p:nvSpPr>
        <p:spPr bwMode="black">
          <a:xfrm>
            <a:off x="478303" y="5538510"/>
            <a:ext cx="637266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транспортных услуг членам общественных организаций инвалидов и ветеранов для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участия в культурных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45"/>
          <p:cNvSpPr>
            <a:spLocks noChangeArrowheads="1"/>
          </p:cNvSpPr>
          <p:nvPr/>
        </p:nvSpPr>
        <p:spPr bwMode="black">
          <a:xfrm>
            <a:off x="7597104" y="5678703"/>
            <a:ext cx="4215867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затрат 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38,0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– 112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465" y="138584"/>
            <a:ext cx="1146292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В </a:t>
            </a: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процессных мероприятий «ДОСТУПНАЯ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52259" y="6489979"/>
            <a:ext cx="3139741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6850967" y="1714261"/>
            <a:ext cx="746137" cy="609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850967" y="2436172"/>
            <a:ext cx="746137" cy="613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6850966" y="3324910"/>
            <a:ext cx="746137" cy="602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6850967" y="4490094"/>
            <a:ext cx="746137" cy="627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6850966" y="5678702"/>
            <a:ext cx="746137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1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60181" y="2928824"/>
            <a:ext cx="9453489" cy="925724"/>
          </a:xfrm>
          <a:prstGeom prst="roundRect">
            <a:avLst/>
          </a:prstGeom>
          <a:solidFill>
            <a:srgbClr val="D4E5E4"/>
          </a:solidFill>
          <a:ln w="63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Осуществлено </a:t>
            </a:r>
            <a:r>
              <a:rPr lang="ru-RU" b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b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</a:t>
            </a:r>
            <a:r>
              <a:rPr lang="ru-RU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социального обслуживания населения Смоленской области из всех районов </a:t>
            </a:r>
            <a:r>
              <a:rPr lang="ru-RU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субъекта, </a:t>
            </a:r>
            <a:r>
              <a:rPr lang="ru-RU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мероприятия </a:t>
            </a:r>
            <a:r>
              <a:rPr lang="ru-RU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реабилитации и </a:t>
            </a:r>
            <a:r>
              <a:rPr lang="ru-RU" b="1" dirty="0" err="1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b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</a:t>
            </a:r>
            <a:r>
              <a:rPr lang="ru-RU" dirty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353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(объем затрат составил 150,0 тыс. рублей)</a:t>
            </a:r>
            <a:endParaRPr lang="ru-RU" i="1" dirty="0">
              <a:solidFill>
                <a:srgbClr val="353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465" y="138584"/>
            <a:ext cx="1146292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В </a:t>
            </a: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процессных мероприятий «ДОСТУПНАЯ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2259" y="6489979"/>
            <a:ext cx="3139741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90" y="3954307"/>
            <a:ext cx="3664703" cy="234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0367"/>
          <a:stretch/>
        </p:blipFill>
        <p:spPr>
          <a:xfrm>
            <a:off x="5833598" y="864261"/>
            <a:ext cx="4011906" cy="202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4" y="810634"/>
            <a:ext cx="3765671" cy="21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64" y="3854548"/>
            <a:ext cx="3710453" cy="278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75" y="3918245"/>
            <a:ext cx="3690006" cy="278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07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465" y="138584"/>
            <a:ext cx="1146292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В </a:t>
            </a: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процессных мероприятий «ДОСТУПНАЯ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2259" y="6489979"/>
            <a:ext cx="3139741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21" y="3311709"/>
            <a:ext cx="4141800" cy="2920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624" y="3656601"/>
            <a:ext cx="3544425" cy="25514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066" y="3729056"/>
            <a:ext cx="3385125" cy="29302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3741" y="1135545"/>
            <a:ext cx="5394804" cy="19739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4127" y="1337713"/>
            <a:ext cx="49940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пяти дошкольных образовательных организациях созданы условия для обучения детей-инвалидов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091" y="1063618"/>
            <a:ext cx="2230200" cy="31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" b="34361"/>
          <a:stretch/>
        </p:blipFill>
        <p:spPr>
          <a:xfrm>
            <a:off x="9762359" y="3438950"/>
            <a:ext cx="2343198" cy="198305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255465" y="138584"/>
            <a:ext cx="1146292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В </a:t>
            </a: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процессных мероприятий «ДОСТУПНАЯ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2259" y="6489979"/>
            <a:ext cx="3139741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94589582"/>
              </p:ext>
            </p:extLst>
          </p:nvPr>
        </p:nvGraphicFramePr>
        <p:xfrm>
          <a:off x="266004" y="969581"/>
          <a:ext cx="11925995" cy="5611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99" y="4642040"/>
            <a:ext cx="2821289" cy="21159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t="16287" r="2219"/>
          <a:stretch/>
        </p:blipFill>
        <p:spPr>
          <a:xfrm>
            <a:off x="9723945" y="1111229"/>
            <a:ext cx="2360210" cy="16452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0" b="27090"/>
          <a:stretch/>
        </p:blipFill>
        <p:spPr>
          <a:xfrm>
            <a:off x="3455578" y="4673291"/>
            <a:ext cx="2933351" cy="205346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3" y="4571518"/>
            <a:ext cx="3009353" cy="225701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830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465" y="138584"/>
            <a:ext cx="1146292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В </a:t>
            </a: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процессных мероприятий «ДОСТУПНАЯ </a:t>
            </a:r>
            <a:r>
              <a:rPr lang="ru-RU" sz="2400" cap="al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2259" y="6489979"/>
            <a:ext cx="3139741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5908" y="978524"/>
            <a:ext cx="8409906" cy="2954381"/>
            <a:chOff x="-6962" y="2099003"/>
            <a:chExt cx="8772709" cy="370568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434494" y="3892478"/>
              <a:ext cx="3331253" cy="191220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Оборудована комната сенсорной разгрузки с мягким настенным и напольным покрытием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-6962" y="3889180"/>
              <a:ext cx="5346919" cy="191220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Оборудованы функциональные зоны в учебных кабинетах: для групповых и индивидуальных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занятий, рабочая зона учителя, зона для сенсорной разгрузки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2431" y="2099003"/>
              <a:ext cx="5372131" cy="12134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«Ресурсный» класс</a:t>
              </a:r>
            </a:p>
            <a:p>
              <a:pPr algn="ctr"/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школе:</a:t>
              </a:r>
              <a:endPara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30246" y="3572625"/>
              <a:ext cx="0" cy="28093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stCxn id="9" idx="2"/>
            </p:cNvCxnSpPr>
            <p:nvPr/>
          </p:nvCxnSpPr>
          <p:spPr>
            <a:xfrm flipH="1">
              <a:off x="3173097" y="3312428"/>
              <a:ext cx="5399" cy="28093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681704" y="3582152"/>
              <a:ext cx="0" cy="2804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2219986" y="3582152"/>
              <a:ext cx="5461719" cy="1121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22475" r="9033"/>
          <a:stretch/>
        </p:blipFill>
        <p:spPr>
          <a:xfrm>
            <a:off x="5744610" y="3958670"/>
            <a:ext cx="2320873" cy="27961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6" y="3958670"/>
            <a:ext cx="2097110" cy="27961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00" y="3958670"/>
            <a:ext cx="2443828" cy="27961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8525814" y="958463"/>
            <a:ext cx="3549329" cy="1605912"/>
          </a:xfrm>
          <a:prstGeom prst="round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общеобразовательной организации созданы 2 учебных кабинета («ресурсных класса») для детей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 аутистического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18281" r="3351" b="210"/>
          <a:stretch/>
        </p:blipFill>
        <p:spPr>
          <a:xfrm>
            <a:off x="9086188" y="2759049"/>
            <a:ext cx="2552129" cy="352099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16613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721</Words>
  <Application>Microsoft Office PowerPoint</Application>
  <PresentationFormat>Широкоэкранный</PresentationFormat>
  <Paragraphs>111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ОБ ИСПОЛНЕНИИ в 2023 году Комплекса процессных мероприятий «ДОСТУПНАЯ СРЕДА»  ОГП «Социальная поддержка граждан, проживающих на территории  Смоленской области»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ИСПОЛНЕНИИ в 2023 году Комплекса процессных мероприятий «ДОСТУПНАЯ СРЕДА»  ОГП «Социальная поддержка граждан, проживающих на территории  Смоленской области»</dc:title>
  <dc:creator>user</dc:creator>
  <cp:lastModifiedBy>user</cp:lastModifiedBy>
  <cp:revision>28</cp:revision>
  <dcterms:created xsi:type="dcterms:W3CDTF">2024-03-27T08:08:46Z</dcterms:created>
  <dcterms:modified xsi:type="dcterms:W3CDTF">2024-03-29T12:47:22Z</dcterms:modified>
</cp:coreProperties>
</file>