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556500" cy="10699750"/>
  <p:notesSz cx="7556500" cy="10699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6922"/>
            <a:ext cx="6423025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91860"/>
            <a:ext cx="5289550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39585" y="1920513"/>
            <a:ext cx="6871334" cy="3083560"/>
          </a:xfrm>
          <a:custGeom>
            <a:avLst/>
            <a:gdLst/>
            <a:ahLst/>
            <a:cxnLst/>
            <a:rect l="l" t="t" r="r" b="b"/>
            <a:pathLst>
              <a:path w="6871334" h="3083560">
                <a:moveTo>
                  <a:pt x="6681560" y="3083508"/>
                </a:moveTo>
                <a:lnTo>
                  <a:pt x="189622" y="3083508"/>
                </a:lnTo>
                <a:lnTo>
                  <a:pt x="139296" y="3076717"/>
                </a:lnTo>
                <a:lnTo>
                  <a:pt x="94023" y="3057560"/>
                </a:lnTo>
                <a:lnTo>
                  <a:pt x="55629" y="3027866"/>
                </a:lnTo>
                <a:lnTo>
                  <a:pt x="25942" y="2989463"/>
                </a:lnTo>
                <a:lnTo>
                  <a:pt x="6790" y="2944179"/>
                </a:lnTo>
                <a:lnTo>
                  <a:pt x="0" y="2893841"/>
                </a:lnTo>
                <a:lnTo>
                  <a:pt x="0" y="189667"/>
                </a:lnTo>
                <a:lnTo>
                  <a:pt x="6790" y="139329"/>
                </a:lnTo>
                <a:lnTo>
                  <a:pt x="25942" y="94045"/>
                </a:lnTo>
                <a:lnTo>
                  <a:pt x="55629" y="55642"/>
                </a:lnTo>
                <a:lnTo>
                  <a:pt x="94023" y="25948"/>
                </a:lnTo>
                <a:lnTo>
                  <a:pt x="139296" y="6791"/>
                </a:lnTo>
                <a:lnTo>
                  <a:pt x="189622" y="0"/>
                </a:lnTo>
                <a:lnTo>
                  <a:pt x="6681560" y="0"/>
                </a:lnTo>
                <a:lnTo>
                  <a:pt x="6731886" y="6791"/>
                </a:lnTo>
                <a:lnTo>
                  <a:pt x="6777160" y="25948"/>
                </a:lnTo>
                <a:lnTo>
                  <a:pt x="6815553" y="55642"/>
                </a:lnTo>
                <a:lnTo>
                  <a:pt x="6845240" y="94045"/>
                </a:lnTo>
                <a:lnTo>
                  <a:pt x="6864392" y="139329"/>
                </a:lnTo>
                <a:lnTo>
                  <a:pt x="6871182" y="189667"/>
                </a:lnTo>
                <a:lnTo>
                  <a:pt x="6871182" y="2893841"/>
                </a:lnTo>
                <a:lnTo>
                  <a:pt x="6864392" y="2944179"/>
                </a:lnTo>
                <a:lnTo>
                  <a:pt x="6845240" y="2989463"/>
                </a:lnTo>
                <a:lnTo>
                  <a:pt x="6815553" y="3027866"/>
                </a:lnTo>
                <a:lnTo>
                  <a:pt x="6777160" y="3057560"/>
                </a:lnTo>
                <a:lnTo>
                  <a:pt x="6731886" y="3076717"/>
                </a:lnTo>
                <a:lnTo>
                  <a:pt x="6681560" y="3083508"/>
                </a:lnTo>
                <a:close/>
              </a:path>
            </a:pathLst>
          </a:custGeom>
          <a:solidFill>
            <a:srgbClr val="F5F1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55365" y="9901315"/>
            <a:ext cx="6101080" cy="0"/>
          </a:xfrm>
          <a:custGeom>
            <a:avLst/>
            <a:gdLst/>
            <a:ahLst/>
            <a:cxnLst/>
            <a:rect l="l" t="t" r="r" b="b"/>
            <a:pathLst>
              <a:path w="6101080" h="0">
                <a:moveTo>
                  <a:pt x="0" y="0"/>
                </a:moveTo>
                <a:lnTo>
                  <a:pt x="6100544" y="0"/>
                </a:lnTo>
              </a:path>
            </a:pathLst>
          </a:custGeom>
          <a:ln w="9517">
            <a:solidFill>
              <a:srgbClr val="D85428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7098" y="3776598"/>
            <a:ext cx="628122" cy="628121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462433" y="2194332"/>
            <a:ext cx="742326" cy="704258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97098" y="2256512"/>
            <a:ext cx="628122" cy="580537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75708" y="3776598"/>
            <a:ext cx="628122" cy="62812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60942"/>
            <a:ext cx="328707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60942"/>
            <a:ext cx="328707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2579" y="2257586"/>
            <a:ext cx="4891341" cy="5880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6635" y="5087435"/>
            <a:ext cx="7003228" cy="4657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50768"/>
            <a:ext cx="2418080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50768"/>
            <a:ext cx="173799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0680" y="9950768"/>
            <a:ext cx="173799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Relationship Id="rId3" Type="http://schemas.openxmlformats.org/officeDocument/2006/relationships/image" Target="../media/image6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3" Type="http://schemas.openxmlformats.org/officeDocument/2006/relationships/image" Target="../media/image9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g"/><Relationship Id="rId3" Type="http://schemas.openxmlformats.org/officeDocument/2006/relationships/image" Target="../media/image7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56500" cy="10687685"/>
          </a:xfrm>
          <a:custGeom>
            <a:avLst/>
            <a:gdLst/>
            <a:ahLst/>
            <a:cxnLst/>
            <a:rect l="l" t="t" r="r" b="b"/>
            <a:pathLst>
              <a:path w="7556500" h="10687685">
                <a:moveTo>
                  <a:pt x="7556499" y="10687592"/>
                </a:moveTo>
                <a:lnTo>
                  <a:pt x="0" y="10687592"/>
                </a:lnTo>
                <a:lnTo>
                  <a:pt x="0" y="0"/>
                </a:lnTo>
                <a:lnTo>
                  <a:pt x="7556499" y="0"/>
                </a:lnTo>
                <a:lnTo>
                  <a:pt x="7556499" y="10687592"/>
                </a:lnTo>
                <a:close/>
              </a:path>
            </a:pathLst>
          </a:custGeom>
          <a:solidFill>
            <a:srgbClr val="F5F1E9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621143"/>
            <a:ext cx="7555991" cy="3721147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713446" y="8378023"/>
            <a:ext cx="6101080" cy="0"/>
          </a:xfrm>
          <a:custGeom>
            <a:avLst/>
            <a:gdLst/>
            <a:ahLst/>
            <a:cxnLst/>
            <a:rect l="l" t="t" r="r" b="b"/>
            <a:pathLst>
              <a:path w="6101080" h="0">
                <a:moveTo>
                  <a:pt x="0" y="0"/>
                </a:moveTo>
                <a:lnTo>
                  <a:pt x="6100544" y="0"/>
                </a:lnTo>
              </a:path>
            </a:pathLst>
          </a:custGeom>
          <a:ln w="9517">
            <a:solidFill>
              <a:srgbClr val="D85428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58404" y="6283585"/>
            <a:ext cx="1113489" cy="1218176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49518" y="6133172"/>
            <a:ext cx="3580765" cy="168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>
              <a:lnSpc>
                <a:spcPct val="127099"/>
              </a:lnSpc>
              <a:spcBef>
                <a:spcPts val="95"/>
              </a:spcBef>
            </a:pPr>
            <a:r>
              <a:rPr dirty="0" sz="2850" spc="75" b="1">
                <a:solidFill>
                  <a:srgbClr val="421D0E"/>
                </a:solidFill>
                <a:latin typeface="Arial"/>
                <a:cs typeface="Arial"/>
              </a:rPr>
              <a:t>Г</a:t>
            </a:r>
            <a:r>
              <a:rPr dirty="0" sz="2850" spc="114" b="1">
                <a:solidFill>
                  <a:srgbClr val="421D0E"/>
                </a:solidFill>
                <a:latin typeface="Arial"/>
                <a:cs typeface="Arial"/>
              </a:rPr>
              <a:t>о</a:t>
            </a:r>
            <a:r>
              <a:rPr dirty="0" sz="2850" spc="-30" b="1">
                <a:solidFill>
                  <a:srgbClr val="421D0E"/>
                </a:solidFill>
                <a:latin typeface="Arial"/>
                <a:cs typeface="Arial"/>
              </a:rPr>
              <a:t>с</a:t>
            </a:r>
            <a:r>
              <a:rPr dirty="0" sz="2850" spc="130" b="1">
                <a:solidFill>
                  <a:srgbClr val="421D0E"/>
                </a:solidFill>
                <a:latin typeface="Arial"/>
                <a:cs typeface="Arial"/>
              </a:rPr>
              <a:t>у</a:t>
            </a:r>
            <a:r>
              <a:rPr dirty="0" sz="2850" spc="175" b="1">
                <a:solidFill>
                  <a:srgbClr val="421D0E"/>
                </a:solidFill>
                <a:latin typeface="Arial"/>
                <a:cs typeface="Arial"/>
              </a:rPr>
              <a:t>д</a:t>
            </a:r>
            <a:r>
              <a:rPr dirty="0" sz="2850" spc="229" b="1">
                <a:solidFill>
                  <a:srgbClr val="421D0E"/>
                </a:solidFill>
                <a:latin typeface="Arial"/>
                <a:cs typeface="Arial"/>
              </a:rPr>
              <a:t>а</a:t>
            </a:r>
            <a:r>
              <a:rPr dirty="0" sz="2850" spc="155" b="1">
                <a:solidFill>
                  <a:srgbClr val="421D0E"/>
                </a:solidFill>
                <a:latin typeface="Arial"/>
                <a:cs typeface="Arial"/>
              </a:rPr>
              <a:t>р</a:t>
            </a:r>
            <a:r>
              <a:rPr dirty="0" sz="2850" spc="-30" b="1">
                <a:solidFill>
                  <a:srgbClr val="421D0E"/>
                </a:solidFill>
                <a:latin typeface="Arial"/>
                <a:cs typeface="Arial"/>
              </a:rPr>
              <a:t>с</a:t>
            </a:r>
            <a:r>
              <a:rPr dirty="0" sz="2850" spc="270" b="1">
                <a:solidFill>
                  <a:srgbClr val="421D0E"/>
                </a:solidFill>
                <a:latin typeface="Arial"/>
                <a:cs typeface="Arial"/>
              </a:rPr>
              <a:t>т</a:t>
            </a:r>
            <a:r>
              <a:rPr dirty="0" sz="2850" spc="135" b="1">
                <a:solidFill>
                  <a:srgbClr val="421D0E"/>
                </a:solidFill>
                <a:latin typeface="Arial"/>
                <a:cs typeface="Arial"/>
              </a:rPr>
              <a:t>в</a:t>
            </a:r>
            <a:r>
              <a:rPr dirty="0" sz="2850" spc="190" b="1">
                <a:solidFill>
                  <a:srgbClr val="421D0E"/>
                </a:solidFill>
                <a:latin typeface="Arial"/>
                <a:cs typeface="Arial"/>
              </a:rPr>
              <a:t>е</a:t>
            </a:r>
            <a:r>
              <a:rPr dirty="0" sz="2850" spc="260" b="1">
                <a:solidFill>
                  <a:srgbClr val="421D0E"/>
                </a:solidFill>
                <a:latin typeface="Arial"/>
                <a:cs typeface="Arial"/>
              </a:rPr>
              <a:t>нн</a:t>
            </a:r>
            <a:r>
              <a:rPr dirty="0" sz="2850" spc="85" b="1">
                <a:solidFill>
                  <a:srgbClr val="421D0E"/>
                </a:solidFill>
                <a:latin typeface="Arial"/>
                <a:cs typeface="Arial"/>
              </a:rPr>
              <a:t>ы</a:t>
            </a:r>
            <a:r>
              <a:rPr dirty="0" sz="2850" spc="195" b="1">
                <a:solidFill>
                  <a:srgbClr val="421D0E"/>
                </a:solidFill>
                <a:latin typeface="Arial"/>
                <a:cs typeface="Arial"/>
              </a:rPr>
              <a:t>й  </a:t>
            </a:r>
            <a:r>
              <a:rPr dirty="0" sz="2850" spc="330" b="1">
                <a:solidFill>
                  <a:srgbClr val="421D0E"/>
                </a:solidFill>
                <a:latin typeface="Arial"/>
                <a:cs typeface="Arial"/>
              </a:rPr>
              <a:t>жилищный </a:t>
            </a:r>
            <a:r>
              <a:rPr dirty="0" sz="2850" spc="335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2850" spc="215" b="1">
                <a:solidFill>
                  <a:srgbClr val="421D0E"/>
                </a:solidFill>
                <a:latin typeface="Arial"/>
                <a:cs typeface="Arial"/>
              </a:rPr>
              <a:t>сертификат</a:t>
            </a:r>
            <a:endParaRPr sz="28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71113" y="7948107"/>
            <a:ext cx="3086100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95">
                <a:solidFill>
                  <a:srgbClr val="D85428"/>
                </a:solidFill>
                <a:latin typeface="Lucida Sans Unicode"/>
                <a:cs typeface="Lucida Sans Unicode"/>
              </a:rPr>
              <a:t>МИНЭКОНОМРАЗВИТИЯ</a:t>
            </a:r>
            <a:r>
              <a:rPr dirty="0" sz="1350" spc="40">
                <a:solidFill>
                  <a:srgbClr val="D85428"/>
                </a:solidFill>
                <a:latin typeface="Lucida Sans Unicode"/>
                <a:cs typeface="Lucida Sans Unicode"/>
              </a:rPr>
              <a:t> </a:t>
            </a:r>
            <a:r>
              <a:rPr dirty="0" sz="1350" spc="60">
                <a:solidFill>
                  <a:srgbClr val="D85428"/>
                </a:solidFill>
                <a:latin typeface="Lucida Sans Unicode"/>
                <a:cs typeface="Lucida Sans Unicode"/>
              </a:rPr>
              <a:t>РОССИИ</a:t>
            </a:r>
            <a:endParaRPr sz="135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7735" y="112392"/>
            <a:ext cx="7138670" cy="17386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635">
              <a:lnSpc>
                <a:spcPct val="127699"/>
              </a:lnSpc>
              <a:spcBef>
                <a:spcPts val="100"/>
              </a:spcBef>
            </a:pPr>
            <a:r>
              <a:rPr dirty="0" sz="2200" spc="5">
                <a:solidFill>
                  <a:srgbClr val="421D0E"/>
                </a:solidFill>
                <a:latin typeface="Lucida Sans Unicode"/>
                <a:cs typeface="Lucida Sans Unicode"/>
              </a:rPr>
              <a:t>Граждане</a:t>
            </a:r>
            <a:r>
              <a:rPr dirty="0" sz="2200" spc="5">
                <a:solidFill>
                  <a:srgbClr val="421D0E"/>
                </a:solidFill>
                <a:latin typeface="Times New Roman"/>
                <a:cs typeface="Times New Roman"/>
              </a:rPr>
              <a:t>,</a:t>
            </a:r>
            <a:r>
              <a:rPr dirty="0" sz="2200" spc="120">
                <a:solidFill>
                  <a:srgbClr val="421D0E"/>
                </a:solidFill>
                <a:latin typeface="Times New Roman"/>
                <a:cs typeface="Times New Roman"/>
              </a:rPr>
              <a:t> </a:t>
            </a:r>
            <a:r>
              <a:rPr dirty="0" sz="2200" spc="25">
                <a:solidFill>
                  <a:srgbClr val="421D0E"/>
                </a:solidFill>
                <a:latin typeface="Lucida Sans Unicode"/>
                <a:cs typeface="Lucida Sans Unicode"/>
              </a:rPr>
              <a:t>вынужденно</a:t>
            </a:r>
            <a:r>
              <a:rPr dirty="0" sz="2200" spc="-25">
                <a:solidFill>
                  <a:srgbClr val="421D0E"/>
                </a:solidFill>
                <a:latin typeface="Lucida Sans Unicode"/>
                <a:cs typeface="Lucida Sans Unicode"/>
              </a:rPr>
              <a:t> </a:t>
            </a:r>
            <a:r>
              <a:rPr dirty="0" sz="2200" spc="40">
                <a:solidFill>
                  <a:srgbClr val="421D0E"/>
                </a:solidFill>
                <a:latin typeface="Lucida Sans Unicode"/>
                <a:cs typeface="Lucida Sans Unicode"/>
              </a:rPr>
              <a:t>покинувшие</a:t>
            </a:r>
            <a:r>
              <a:rPr dirty="0" sz="2200" spc="-25">
                <a:solidFill>
                  <a:srgbClr val="421D0E"/>
                </a:solidFill>
                <a:latin typeface="Lucida Sans Unicode"/>
                <a:cs typeface="Lucida Sans Unicode"/>
              </a:rPr>
              <a:t> </a:t>
            </a:r>
            <a:r>
              <a:rPr dirty="0" sz="2200">
                <a:solidFill>
                  <a:srgbClr val="421D0E"/>
                </a:solidFill>
                <a:latin typeface="Lucida Sans Unicode"/>
                <a:cs typeface="Lucida Sans Unicode"/>
              </a:rPr>
              <a:t>место </a:t>
            </a:r>
            <a:r>
              <a:rPr dirty="0" sz="2200" spc="5">
                <a:solidFill>
                  <a:srgbClr val="421D0E"/>
                </a:solidFill>
                <a:latin typeface="Lucida Sans Unicode"/>
                <a:cs typeface="Lucida Sans Unicode"/>
              </a:rPr>
              <a:t> </a:t>
            </a:r>
            <a:r>
              <a:rPr dirty="0" sz="2200">
                <a:solidFill>
                  <a:srgbClr val="421D0E"/>
                </a:solidFill>
                <a:latin typeface="Lucida Sans Unicode"/>
                <a:cs typeface="Lucida Sans Unicode"/>
              </a:rPr>
              <a:t>постоянного </a:t>
            </a:r>
            <a:r>
              <a:rPr dirty="0" sz="2200" spc="45">
                <a:solidFill>
                  <a:srgbClr val="421D0E"/>
                </a:solidFill>
                <a:latin typeface="Lucida Sans Unicode"/>
                <a:cs typeface="Lucida Sans Unicode"/>
              </a:rPr>
              <a:t>проживания </a:t>
            </a:r>
            <a:r>
              <a:rPr dirty="0" sz="2200" spc="110">
                <a:solidFill>
                  <a:srgbClr val="421D0E"/>
                </a:solidFill>
                <a:latin typeface="Lucida Sans Unicode"/>
                <a:cs typeface="Lucida Sans Unicode"/>
              </a:rPr>
              <a:t>в </a:t>
            </a:r>
            <a:r>
              <a:rPr dirty="0" sz="2200" spc="-50">
                <a:solidFill>
                  <a:srgbClr val="421D0E"/>
                </a:solidFill>
                <a:latin typeface="Lucida Sans Unicode"/>
                <a:cs typeface="Lucida Sans Unicode"/>
              </a:rPr>
              <a:t>городе </a:t>
            </a:r>
            <a:r>
              <a:rPr dirty="0" sz="2200" spc="-10">
                <a:solidFill>
                  <a:srgbClr val="421D0E"/>
                </a:solidFill>
                <a:latin typeface="Lucida Sans Unicode"/>
                <a:cs typeface="Lucida Sans Unicode"/>
              </a:rPr>
              <a:t>Херсоне </a:t>
            </a:r>
            <a:r>
              <a:rPr dirty="0" sz="2200" spc="25">
                <a:solidFill>
                  <a:srgbClr val="421D0E"/>
                </a:solidFill>
                <a:latin typeface="Lucida Sans Unicode"/>
                <a:cs typeface="Lucida Sans Unicode"/>
              </a:rPr>
              <a:t>или </a:t>
            </a:r>
            <a:r>
              <a:rPr dirty="0" sz="2200" spc="30">
                <a:solidFill>
                  <a:srgbClr val="421D0E"/>
                </a:solidFill>
                <a:latin typeface="Lucida Sans Unicode"/>
                <a:cs typeface="Lucida Sans Unicode"/>
              </a:rPr>
              <a:t> </a:t>
            </a:r>
            <a:r>
              <a:rPr dirty="0" sz="2200" spc="40">
                <a:solidFill>
                  <a:srgbClr val="421D0E"/>
                </a:solidFill>
                <a:latin typeface="Lucida Sans Unicode"/>
                <a:cs typeface="Lucida Sans Unicode"/>
              </a:rPr>
              <a:t>части </a:t>
            </a:r>
            <a:r>
              <a:rPr dirty="0" sz="2200" spc="-10">
                <a:solidFill>
                  <a:srgbClr val="421D0E"/>
                </a:solidFill>
                <a:latin typeface="Lucida Sans Unicode"/>
                <a:cs typeface="Lucida Sans Unicode"/>
              </a:rPr>
              <a:t>Херсонской </a:t>
            </a:r>
            <a:r>
              <a:rPr dirty="0" sz="2200" spc="5">
                <a:solidFill>
                  <a:srgbClr val="421D0E"/>
                </a:solidFill>
                <a:latin typeface="Lucida Sans Unicode"/>
                <a:cs typeface="Lucida Sans Unicode"/>
              </a:rPr>
              <a:t>области</a:t>
            </a:r>
            <a:r>
              <a:rPr dirty="0" sz="2200" spc="5">
                <a:solidFill>
                  <a:srgbClr val="421D0E"/>
                </a:solidFill>
                <a:latin typeface="Times New Roman"/>
                <a:cs typeface="Times New Roman"/>
              </a:rPr>
              <a:t>, </a:t>
            </a:r>
            <a:r>
              <a:rPr dirty="0" sz="2200" spc="35">
                <a:solidFill>
                  <a:srgbClr val="421D0E"/>
                </a:solidFill>
                <a:latin typeface="Lucida Sans Unicode"/>
                <a:cs typeface="Lucida Sans Unicode"/>
              </a:rPr>
              <a:t>имеют </a:t>
            </a:r>
            <a:r>
              <a:rPr dirty="0" sz="2200" spc="25">
                <a:solidFill>
                  <a:srgbClr val="421D0E"/>
                </a:solidFill>
                <a:latin typeface="Lucida Sans Unicode"/>
                <a:cs typeface="Lucida Sans Unicode"/>
              </a:rPr>
              <a:t>право </a:t>
            </a:r>
            <a:r>
              <a:rPr dirty="0" sz="2200" spc="50">
                <a:solidFill>
                  <a:srgbClr val="421D0E"/>
                </a:solidFill>
                <a:latin typeface="Lucida Sans Unicode"/>
                <a:cs typeface="Lucida Sans Unicode"/>
              </a:rPr>
              <a:t>получить </a:t>
            </a:r>
            <a:r>
              <a:rPr dirty="0" sz="2200" spc="-685">
                <a:solidFill>
                  <a:srgbClr val="421D0E"/>
                </a:solidFill>
                <a:latin typeface="Lucida Sans Unicode"/>
                <a:cs typeface="Lucida Sans Unicode"/>
              </a:rPr>
              <a:t> </a:t>
            </a:r>
            <a:r>
              <a:rPr dirty="0" sz="2200" spc="-15" b="1">
                <a:solidFill>
                  <a:srgbClr val="D85428"/>
                </a:solidFill>
                <a:latin typeface="Arial"/>
                <a:cs typeface="Arial"/>
              </a:rPr>
              <a:t>ГОСУДАРСТВЕННЫЙ</a:t>
            </a:r>
            <a:r>
              <a:rPr dirty="0" sz="2200" spc="55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2200" spc="140" b="1">
                <a:solidFill>
                  <a:srgbClr val="D85428"/>
                </a:solidFill>
                <a:latin typeface="Arial"/>
                <a:cs typeface="Arial"/>
              </a:rPr>
              <a:t>ЖИЛИЩНЫЙ</a:t>
            </a:r>
            <a:r>
              <a:rPr dirty="0" sz="2200" spc="60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2200" spc="5" b="1">
                <a:solidFill>
                  <a:srgbClr val="D85428"/>
                </a:solidFill>
                <a:latin typeface="Arial"/>
                <a:cs typeface="Arial"/>
              </a:rPr>
              <a:t>СЕРТИФИКАТ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28178" y="3734103"/>
            <a:ext cx="2482850" cy="842644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290"/>
              </a:spcBef>
            </a:pPr>
            <a:r>
              <a:rPr dirty="0" baseline="2314" sz="3600" spc="75" b="1">
                <a:latin typeface="Arial"/>
                <a:cs typeface="Arial"/>
              </a:rPr>
              <a:t>8</a:t>
            </a:r>
            <a:r>
              <a:rPr dirty="0" baseline="2314" sz="3600" spc="44" b="1">
                <a:latin typeface="Arial"/>
                <a:cs typeface="Arial"/>
              </a:rPr>
              <a:t>3</a:t>
            </a:r>
            <a:r>
              <a:rPr dirty="0" baseline="2314" sz="3600" b="1">
                <a:latin typeface="Arial"/>
                <a:cs typeface="Arial"/>
              </a:rPr>
              <a:t> </a:t>
            </a:r>
            <a:r>
              <a:rPr dirty="0" baseline="2314" sz="3600" spc="75" b="1">
                <a:latin typeface="Arial"/>
                <a:cs typeface="Arial"/>
              </a:rPr>
              <a:t>42</a:t>
            </a:r>
            <a:r>
              <a:rPr dirty="0" baseline="2314" sz="3600" spc="44" b="1">
                <a:latin typeface="Arial"/>
                <a:cs typeface="Arial"/>
              </a:rPr>
              <a:t>0</a:t>
            </a:r>
            <a:r>
              <a:rPr dirty="0" baseline="2314" sz="3600" spc="-217" b="1">
                <a:latin typeface="Arial"/>
                <a:cs typeface="Arial"/>
              </a:rPr>
              <a:t> </a:t>
            </a:r>
            <a:r>
              <a:rPr dirty="0" sz="1800" spc="10" b="1">
                <a:latin typeface="Arial"/>
                <a:cs typeface="Arial"/>
              </a:rPr>
              <a:t>тыс.</a:t>
            </a:r>
            <a:r>
              <a:rPr dirty="0" sz="1800" spc="-35" b="1">
                <a:latin typeface="Arial"/>
                <a:cs typeface="Arial"/>
              </a:rPr>
              <a:t> </a:t>
            </a:r>
            <a:r>
              <a:rPr dirty="0" sz="1800" spc="55" b="1">
                <a:latin typeface="Arial"/>
                <a:cs typeface="Arial"/>
              </a:rPr>
              <a:t>рублей</a:t>
            </a:r>
            <a:endParaRPr sz="1800">
              <a:latin typeface="Arial"/>
              <a:cs typeface="Arial"/>
            </a:endParaRPr>
          </a:p>
          <a:p>
            <a:pPr marL="12700" marR="431165">
              <a:lnSpc>
                <a:spcPts val="1570"/>
              </a:lnSpc>
              <a:spcBef>
                <a:spcPts val="254"/>
              </a:spcBef>
            </a:pPr>
            <a:r>
              <a:rPr dirty="0" sz="1400" spc="40">
                <a:latin typeface="Microsoft Sans Serif"/>
                <a:cs typeface="Microsoft Sans Serif"/>
              </a:rPr>
              <a:t>стоимость </a:t>
            </a:r>
            <a:r>
              <a:rPr dirty="0" sz="1400" spc="25">
                <a:latin typeface="Microsoft Sans Serif"/>
                <a:cs typeface="Microsoft Sans Serif"/>
              </a:rPr>
              <a:t>кв.м </a:t>
            </a:r>
            <a:r>
              <a:rPr dirty="0" sz="1400" spc="60">
                <a:latin typeface="Microsoft Sans Serif"/>
                <a:cs typeface="Microsoft Sans Serif"/>
              </a:rPr>
              <a:t>жилого </a:t>
            </a:r>
            <a:r>
              <a:rPr dirty="0" sz="1400" spc="-360">
                <a:latin typeface="Microsoft Sans Serif"/>
                <a:cs typeface="Microsoft Sans Serif"/>
              </a:rPr>
              <a:t> </a:t>
            </a:r>
            <a:r>
              <a:rPr dirty="0" sz="1400" spc="65">
                <a:latin typeface="Microsoft Sans Serif"/>
                <a:cs typeface="Microsoft Sans Serif"/>
              </a:rPr>
              <a:t>помещения</a:t>
            </a:r>
            <a:r>
              <a:rPr dirty="0" sz="1400">
                <a:latin typeface="Microsoft Sans Serif"/>
                <a:cs typeface="Microsoft Sans Serif"/>
              </a:rPr>
              <a:t> </a:t>
            </a:r>
            <a:r>
              <a:rPr dirty="0" sz="1400" spc="50">
                <a:latin typeface="Microsoft Sans Serif"/>
                <a:cs typeface="Microsoft Sans Serif"/>
              </a:rPr>
              <a:t>в</a:t>
            </a:r>
            <a:r>
              <a:rPr dirty="0" sz="1400" spc="5">
                <a:latin typeface="Microsoft Sans Serif"/>
                <a:cs typeface="Microsoft Sans Serif"/>
              </a:rPr>
              <a:t> </a:t>
            </a:r>
            <a:r>
              <a:rPr dirty="0" sz="1400" spc="25">
                <a:latin typeface="Microsoft Sans Serif"/>
                <a:cs typeface="Microsoft Sans Serif"/>
              </a:rPr>
              <a:t>России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87273" y="3749523"/>
            <a:ext cx="1903730" cy="663575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z="2400" spc="40" b="1">
                <a:latin typeface="Arial"/>
                <a:cs typeface="Arial"/>
              </a:rPr>
              <a:t>42</a:t>
            </a:r>
            <a:r>
              <a:rPr dirty="0" sz="2400" spc="-45" b="1">
                <a:latin typeface="Arial"/>
                <a:cs typeface="Arial"/>
              </a:rPr>
              <a:t> </a:t>
            </a:r>
            <a:r>
              <a:rPr dirty="0" baseline="1543" sz="2700" spc="165" b="1">
                <a:latin typeface="Arial"/>
                <a:cs typeface="Arial"/>
              </a:rPr>
              <a:t>кв.м</a:t>
            </a:r>
            <a:endParaRPr baseline="1543" sz="2700">
              <a:latin typeface="Arial"/>
              <a:cs typeface="Arial"/>
            </a:endParaRPr>
          </a:p>
          <a:p>
            <a:pPr marL="40005">
              <a:lnSpc>
                <a:spcPct val="100000"/>
              </a:lnSpc>
              <a:spcBef>
                <a:spcPts val="170"/>
              </a:spcBef>
            </a:pPr>
            <a:r>
              <a:rPr dirty="0" sz="1400" spc="25">
                <a:latin typeface="Microsoft Sans Serif"/>
                <a:cs typeface="Microsoft Sans Serif"/>
              </a:rPr>
              <a:t>семье</a:t>
            </a:r>
            <a:r>
              <a:rPr dirty="0" sz="1400" spc="-5">
                <a:latin typeface="Microsoft Sans Serif"/>
                <a:cs typeface="Microsoft Sans Serif"/>
              </a:rPr>
              <a:t> </a:t>
            </a:r>
            <a:r>
              <a:rPr dirty="0" sz="1400" spc="40">
                <a:latin typeface="Microsoft Sans Serif"/>
                <a:cs typeface="Microsoft Sans Serif"/>
              </a:rPr>
              <a:t>из</a:t>
            </a:r>
            <a:r>
              <a:rPr dirty="0" sz="1400">
                <a:latin typeface="Microsoft Sans Serif"/>
                <a:cs typeface="Microsoft Sans Serif"/>
              </a:rPr>
              <a:t> </a:t>
            </a:r>
            <a:r>
              <a:rPr dirty="0" sz="1400" spc="15">
                <a:latin typeface="Microsoft Sans Serif"/>
                <a:cs typeface="Microsoft Sans Serif"/>
              </a:rPr>
              <a:t>2-х</a:t>
            </a:r>
            <a:r>
              <a:rPr dirty="0" sz="1400" spc="-5">
                <a:latin typeface="Microsoft Sans Serif"/>
                <a:cs typeface="Microsoft Sans Serif"/>
              </a:rPr>
              <a:t> </a:t>
            </a:r>
            <a:r>
              <a:rPr dirty="0" sz="1400" spc="45">
                <a:latin typeface="Microsoft Sans Serif"/>
                <a:cs typeface="Microsoft Sans Serif"/>
              </a:rPr>
              <a:t>человек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32579" y="2257586"/>
            <a:ext cx="1779905" cy="58801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2815"/>
              </a:lnSpc>
              <a:spcBef>
                <a:spcPts val="95"/>
              </a:spcBef>
            </a:pPr>
            <a:r>
              <a:rPr dirty="0" sz="2400" spc="40"/>
              <a:t>33</a:t>
            </a:r>
            <a:r>
              <a:rPr dirty="0" sz="2400" spc="-160"/>
              <a:t> </a:t>
            </a:r>
            <a:r>
              <a:rPr dirty="0" spc="110"/>
              <a:t>кв.м</a:t>
            </a:r>
            <a:endParaRPr sz="2400"/>
          </a:p>
          <a:p>
            <a:pPr marL="13335">
              <a:lnSpc>
                <a:spcPts val="1614"/>
              </a:lnSpc>
            </a:pPr>
            <a:r>
              <a:rPr dirty="0" sz="1400" spc="55" b="0">
                <a:latin typeface="Microsoft Sans Serif"/>
                <a:cs typeface="Microsoft Sans Serif"/>
              </a:rPr>
              <a:t>на</a:t>
            </a:r>
            <a:r>
              <a:rPr dirty="0" sz="1400" spc="-20" b="0">
                <a:latin typeface="Microsoft Sans Serif"/>
                <a:cs typeface="Microsoft Sans Serif"/>
              </a:rPr>
              <a:t> </a:t>
            </a:r>
            <a:r>
              <a:rPr dirty="0" sz="1400" spc="65" b="0">
                <a:latin typeface="Microsoft Sans Serif"/>
                <a:cs typeface="Microsoft Sans Serif"/>
              </a:rPr>
              <a:t>одного</a:t>
            </a:r>
            <a:r>
              <a:rPr dirty="0" sz="1400" spc="-15" b="0">
                <a:latin typeface="Microsoft Sans Serif"/>
                <a:cs typeface="Microsoft Sans Serif"/>
              </a:rPr>
              <a:t> </a:t>
            </a:r>
            <a:r>
              <a:rPr dirty="0" sz="1400" spc="40" b="0">
                <a:latin typeface="Microsoft Sans Serif"/>
                <a:cs typeface="Microsoft Sans Serif"/>
              </a:rPr>
              <a:t>человека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49261" y="2255459"/>
            <a:ext cx="2726055" cy="5975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2850"/>
              </a:lnSpc>
              <a:spcBef>
                <a:spcPts val="95"/>
              </a:spcBef>
            </a:pPr>
            <a:r>
              <a:rPr dirty="0" baseline="-3086" sz="2700" spc="150">
                <a:latin typeface="Microsoft Sans Serif"/>
                <a:cs typeface="Microsoft Sans Serif"/>
              </a:rPr>
              <a:t>по</a:t>
            </a:r>
            <a:r>
              <a:rPr dirty="0" baseline="-3086" sz="2700" spc="525">
                <a:latin typeface="Microsoft Sans Serif"/>
                <a:cs typeface="Microsoft Sans Serif"/>
              </a:rPr>
              <a:t> </a:t>
            </a:r>
            <a:r>
              <a:rPr dirty="0" baseline="1157" sz="3600" spc="60" b="1">
                <a:latin typeface="Arial"/>
                <a:cs typeface="Arial"/>
              </a:rPr>
              <a:t>18</a:t>
            </a:r>
            <a:r>
              <a:rPr dirty="0" baseline="1157" sz="3600" spc="-60" b="1">
                <a:latin typeface="Arial"/>
                <a:cs typeface="Arial"/>
              </a:rPr>
              <a:t> </a:t>
            </a:r>
            <a:r>
              <a:rPr dirty="0" sz="1800" spc="110" b="1">
                <a:latin typeface="Arial"/>
                <a:cs typeface="Arial"/>
              </a:rPr>
              <a:t>кв.м</a:t>
            </a:r>
            <a:r>
              <a:rPr dirty="0" sz="1800" spc="175" b="1">
                <a:latin typeface="Arial"/>
                <a:cs typeface="Arial"/>
              </a:rPr>
              <a:t> </a:t>
            </a:r>
            <a:r>
              <a:rPr dirty="0" sz="1800" spc="65">
                <a:latin typeface="Microsoft Sans Serif"/>
                <a:cs typeface="Microsoft Sans Serif"/>
              </a:rPr>
              <a:t>на</a:t>
            </a:r>
            <a:r>
              <a:rPr dirty="0" sz="1800" spc="-25">
                <a:latin typeface="Microsoft Sans Serif"/>
                <a:cs typeface="Microsoft Sans Serif"/>
              </a:rPr>
              <a:t> </a:t>
            </a:r>
            <a:r>
              <a:rPr dirty="0" sz="1800" spc="40">
                <a:latin typeface="Microsoft Sans Serif"/>
                <a:cs typeface="Microsoft Sans Serif"/>
              </a:rPr>
              <a:t>каждого</a:t>
            </a:r>
            <a:endParaRPr sz="1800">
              <a:latin typeface="Microsoft Sans Serif"/>
              <a:cs typeface="Microsoft Sans Serif"/>
            </a:endParaRPr>
          </a:p>
          <a:p>
            <a:pPr marL="13335">
              <a:lnSpc>
                <a:spcPts val="1650"/>
              </a:lnSpc>
            </a:pPr>
            <a:r>
              <a:rPr dirty="0" sz="1400" spc="25">
                <a:latin typeface="Microsoft Sans Serif"/>
                <a:cs typeface="Microsoft Sans Serif"/>
              </a:rPr>
              <a:t>семье</a:t>
            </a:r>
            <a:r>
              <a:rPr dirty="0" sz="1400" spc="5">
                <a:latin typeface="Microsoft Sans Serif"/>
                <a:cs typeface="Microsoft Sans Serif"/>
              </a:rPr>
              <a:t> </a:t>
            </a:r>
            <a:r>
              <a:rPr dirty="0" sz="1400" spc="40">
                <a:latin typeface="Microsoft Sans Serif"/>
                <a:cs typeface="Microsoft Sans Serif"/>
              </a:rPr>
              <a:t>из</a:t>
            </a:r>
            <a:r>
              <a:rPr dirty="0" sz="1400" spc="10">
                <a:latin typeface="Microsoft Sans Serif"/>
                <a:cs typeface="Microsoft Sans Serif"/>
              </a:rPr>
              <a:t> </a:t>
            </a:r>
            <a:r>
              <a:rPr dirty="0" sz="1400" spc="15">
                <a:latin typeface="Microsoft Sans Serif"/>
                <a:cs typeface="Microsoft Sans Serif"/>
              </a:rPr>
              <a:t>3-х</a:t>
            </a:r>
            <a:r>
              <a:rPr dirty="0" sz="1400" spc="10">
                <a:latin typeface="Microsoft Sans Serif"/>
                <a:cs typeface="Microsoft Sans Serif"/>
              </a:rPr>
              <a:t> </a:t>
            </a:r>
            <a:r>
              <a:rPr dirty="0" sz="1400" spc="100">
                <a:latin typeface="Microsoft Sans Serif"/>
                <a:cs typeface="Microsoft Sans Serif"/>
              </a:rPr>
              <a:t>и</a:t>
            </a:r>
            <a:r>
              <a:rPr dirty="0" sz="1400" spc="10">
                <a:latin typeface="Microsoft Sans Serif"/>
                <a:cs typeface="Microsoft Sans Serif"/>
              </a:rPr>
              <a:t> </a:t>
            </a:r>
            <a:r>
              <a:rPr dirty="0" sz="1400" spc="25">
                <a:latin typeface="Microsoft Sans Serif"/>
                <a:cs typeface="Microsoft Sans Serif"/>
              </a:rPr>
              <a:t>более</a:t>
            </a:r>
            <a:r>
              <a:rPr dirty="0" sz="1400" spc="10">
                <a:latin typeface="Microsoft Sans Serif"/>
                <a:cs typeface="Microsoft Sans Serif"/>
              </a:rPr>
              <a:t> </a:t>
            </a:r>
            <a:r>
              <a:rPr dirty="0" sz="1400" spc="45">
                <a:latin typeface="Microsoft Sans Serif"/>
                <a:cs typeface="Microsoft Sans Serif"/>
              </a:rPr>
              <a:t>человек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9154" y="5087435"/>
            <a:ext cx="6950709" cy="46577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46990">
              <a:lnSpc>
                <a:spcPct val="100000"/>
              </a:lnSpc>
              <a:spcBef>
                <a:spcPts val="95"/>
              </a:spcBef>
            </a:pPr>
            <a:r>
              <a:rPr dirty="0" sz="1600" spc="20">
                <a:solidFill>
                  <a:srgbClr val="421D0E"/>
                </a:solidFill>
                <a:latin typeface="Microsoft Sans Serif"/>
                <a:cs typeface="Microsoft Sans Serif"/>
              </a:rPr>
              <a:t>Сертификат</a:t>
            </a:r>
            <a:r>
              <a:rPr dirty="0" sz="1600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25">
                <a:solidFill>
                  <a:srgbClr val="421D0E"/>
                </a:solidFill>
                <a:latin typeface="Microsoft Sans Serif"/>
                <a:cs typeface="Microsoft Sans Serif"/>
              </a:rPr>
              <a:t>является</a:t>
            </a:r>
            <a:r>
              <a:rPr dirty="0" sz="1600" spc="5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60" b="1">
                <a:solidFill>
                  <a:srgbClr val="421D0E"/>
                </a:solidFill>
                <a:latin typeface="Arial"/>
                <a:cs typeface="Arial"/>
              </a:rPr>
              <a:t>бесплатным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850">
              <a:latin typeface="Arial"/>
              <a:cs typeface="Arial"/>
            </a:endParaRPr>
          </a:p>
          <a:p>
            <a:pPr marL="728980">
              <a:lnSpc>
                <a:spcPct val="100000"/>
              </a:lnSpc>
            </a:pPr>
            <a:r>
              <a:rPr dirty="0" sz="1600" spc="20">
                <a:solidFill>
                  <a:srgbClr val="421D0E"/>
                </a:solidFill>
                <a:latin typeface="Microsoft Sans Serif"/>
                <a:cs typeface="Microsoft Sans Serif"/>
              </a:rPr>
              <a:t>Срок </a:t>
            </a:r>
            <a:r>
              <a:rPr dirty="0" sz="1600" spc="45">
                <a:solidFill>
                  <a:srgbClr val="421D0E"/>
                </a:solidFill>
                <a:latin typeface="Microsoft Sans Serif"/>
                <a:cs typeface="Microsoft Sans Serif"/>
              </a:rPr>
              <a:t>действия</a:t>
            </a:r>
            <a:r>
              <a:rPr dirty="0" sz="1600" spc="25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95">
                <a:solidFill>
                  <a:srgbClr val="421D0E"/>
                </a:solidFill>
                <a:latin typeface="Microsoft Sans Serif"/>
                <a:cs typeface="Microsoft Sans Serif"/>
              </a:rPr>
              <a:t>жилищного</a:t>
            </a:r>
            <a:r>
              <a:rPr dirty="0" sz="1600" spc="25">
                <a:solidFill>
                  <a:srgbClr val="421D0E"/>
                </a:solidFill>
                <a:latin typeface="Microsoft Sans Serif"/>
                <a:cs typeface="Microsoft Sans Serif"/>
              </a:rPr>
              <a:t> сертификата </a:t>
            </a:r>
            <a:r>
              <a:rPr dirty="0" sz="1600" spc="330">
                <a:solidFill>
                  <a:srgbClr val="421D0E"/>
                </a:solidFill>
                <a:latin typeface="Microsoft Sans Serif"/>
                <a:cs typeface="Microsoft Sans Serif"/>
              </a:rPr>
              <a:t>–</a:t>
            </a:r>
            <a:r>
              <a:rPr dirty="0" sz="1600" spc="25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45" b="1">
                <a:solidFill>
                  <a:srgbClr val="421D0E"/>
                </a:solidFill>
                <a:latin typeface="Arial"/>
                <a:cs typeface="Arial"/>
              </a:rPr>
              <a:t>бессрочный</a:t>
            </a:r>
            <a:endParaRPr sz="1600">
              <a:latin typeface="Arial"/>
              <a:cs typeface="Arial"/>
            </a:endParaRPr>
          </a:p>
          <a:p>
            <a:pPr algn="just" marL="12700" marR="5080" indent="20955">
              <a:lnSpc>
                <a:spcPts val="6120"/>
              </a:lnSpc>
              <a:spcBef>
                <a:spcPts val="525"/>
              </a:spcBef>
            </a:pPr>
            <a:r>
              <a:rPr dirty="0" sz="1600" spc="50">
                <a:solidFill>
                  <a:srgbClr val="421D0E"/>
                </a:solidFill>
                <a:latin typeface="Microsoft Sans Serif"/>
                <a:cs typeface="Microsoft Sans Serif"/>
              </a:rPr>
              <a:t>Прежнее</a:t>
            </a:r>
            <a:r>
              <a:rPr dirty="0" sz="1600" spc="25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65">
                <a:solidFill>
                  <a:srgbClr val="421D0E"/>
                </a:solidFill>
                <a:latin typeface="Microsoft Sans Serif"/>
                <a:cs typeface="Microsoft Sans Serif"/>
              </a:rPr>
              <a:t>жилье</a:t>
            </a:r>
            <a:r>
              <a:rPr dirty="0" sz="1600" spc="30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5">
                <a:solidFill>
                  <a:srgbClr val="421D0E"/>
                </a:solidFill>
                <a:latin typeface="Microsoft Sans Serif"/>
                <a:cs typeface="Microsoft Sans Serif"/>
              </a:rPr>
              <a:t>остается</a:t>
            </a:r>
            <a:r>
              <a:rPr dirty="0" sz="1600" spc="30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60">
                <a:solidFill>
                  <a:srgbClr val="421D0E"/>
                </a:solidFill>
                <a:latin typeface="Microsoft Sans Serif"/>
                <a:cs typeface="Microsoft Sans Serif"/>
              </a:rPr>
              <a:t>в</a:t>
            </a:r>
            <a:r>
              <a:rPr dirty="0" sz="1600" spc="30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50">
                <a:solidFill>
                  <a:srgbClr val="421D0E"/>
                </a:solidFill>
                <a:latin typeface="Microsoft Sans Serif"/>
                <a:cs typeface="Microsoft Sans Serif"/>
              </a:rPr>
              <a:t>собственности</a:t>
            </a:r>
            <a:r>
              <a:rPr dirty="0" sz="1600" spc="25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330">
                <a:solidFill>
                  <a:srgbClr val="421D0E"/>
                </a:solidFill>
                <a:latin typeface="Microsoft Sans Serif"/>
                <a:cs typeface="Microsoft Sans Serif"/>
              </a:rPr>
              <a:t>–</a:t>
            </a:r>
            <a:r>
              <a:rPr dirty="0" sz="1600" spc="30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90" b="1">
                <a:solidFill>
                  <a:srgbClr val="421D0E"/>
                </a:solidFill>
                <a:latin typeface="Arial"/>
                <a:cs typeface="Arial"/>
              </a:rPr>
              <a:t>изъятию</a:t>
            </a:r>
            <a:r>
              <a:rPr dirty="0" sz="1600" spc="10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600" spc="80" b="1">
                <a:solidFill>
                  <a:srgbClr val="421D0E"/>
                </a:solidFill>
                <a:latin typeface="Arial"/>
                <a:cs typeface="Arial"/>
              </a:rPr>
              <a:t>не</a:t>
            </a:r>
            <a:r>
              <a:rPr dirty="0" sz="1600" spc="10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600" spc="100" b="1">
                <a:solidFill>
                  <a:srgbClr val="421D0E"/>
                </a:solidFill>
                <a:latin typeface="Arial"/>
                <a:cs typeface="Arial"/>
              </a:rPr>
              <a:t>подлежит </a:t>
            </a:r>
            <a:r>
              <a:rPr dirty="0" sz="1600" spc="-434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600" spc="50" b="1">
                <a:solidFill>
                  <a:srgbClr val="421D0E"/>
                </a:solidFill>
                <a:latin typeface="Arial"/>
                <a:cs typeface="Arial"/>
              </a:rPr>
              <a:t>Паспорт </a:t>
            </a:r>
            <a:r>
              <a:rPr dirty="0" sz="1600" spc="-20" b="1">
                <a:solidFill>
                  <a:srgbClr val="421D0E"/>
                </a:solidFill>
                <a:latin typeface="Arial"/>
                <a:cs typeface="Arial"/>
              </a:rPr>
              <a:t>РФ </a:t>
            </a:r>
            <a:r>
              <a:rPr dirty="0" sz="1600" spc="10">
                <a:solidFill>
                  <a:srgbClr val="421D0E"/>
                </a:solidFill>
                <a:latin typeface="Microsoft Sans Serif"/>
                <a:cs typeface="Microsoft Sans Serif"/>
              </a:rPr>
              <a:t>для </a:t>
            </a:r>
            <a:r>
              <a:rPr dirty="0" sz="1600" spc="75">
                <a:solidFill>
                  <a:srgbClr val="421D0E"/>
                </a:solidFill>
                <a:latin typeface="Microsoft Sans Serif"/>
                <a:cs typeface="Microsoft Sans Serif"/>
              </a:rPr>
              <a:t>получения </a:t>
            </a:r>
            <a:r>
              <a:rPr dirty="0" sz="1600" spc="25">
                <a:solidFill>
                  <a:srgbClr val="421D0E"/>
                </a:solidFill>
                <a:latin typeface="Microsoft Sans Serif"/>
                <a:cs typeface="Microsoft Sans Serif"/>
              </a:rPr>
              <a:t>сертификата </a:t>
            </a:r>
            <a:r>
              <a:rPr dirty="0" sz="1600" spc="114">
                <a:solidFill>
                  <a:srgbClr val="421D0E"/>
                </a:solidFill>
                <a:latin typeface="Microsoft Sans Serif"/>
                <a:cs typeface="Microsoft Sans Serif"/>
              </a:rPr>
              <a:t>и </a:t>
            </a:r>
            <a:r>
              <a:rPr dirty="0" sz="1600" spc="60">
                <a:solidFill>
                  <a:srgbClr val="421D0E"/>
                </a:solidFill>
                <a:latin typeface="Microsoft Sans Serif"/>
                <a:cs typeface="Microsoft Sans Serif"/>
              </a:rPr>
              <a:t>выплаты </a:t>
            </a:r>
            <a:r>
              <a:rPr dirty="0" sz="1600" spc="80" b="1">
                <a:solidFill>
                  <a:srgbClr val="421D0E"/>
                </a:solidFill>
                <a:latin typeface="Arial"/>
                <a:cs typeface="Arial"/>
              </a:rPr>
              <a:t>не </a:t>
            </a:r>
            <a:r>
              <a:rPr dirty="0" sz="1600" spc="65" b="1">
                <a:solidFill>
                  <a:srgbClr val="421D0E"/>
                </a:solidFill>
                <a:latin typeface="Arial"/>
                <a:cs typeface="Arial"/>
              </a:rPr>
              <a:t>обязателен </a:t>
            </a:r>
            <a:r>
              <a:rPr dirty="0" sz="1600" spc="-430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600" spc="55">
                <a:solidFill>
                  <a:srgbClr val="421D0E"/>
                </a:solidFill>
                <a:latin typeface="Microsoft Sans Serif"/>
                <a:cs typeface="Microsoft Sans Serif"/>
              </a:rPr>
              <a:t>Чтобы</a:t>
            </a:r>
            <a:r>
              <a:rPr dirty="0" sz="1600" spc="20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80">
                <a:solidFill>
                  <a:srgbClr val="421D0E"/>
                </a:solidFill>
                <a:latin typeface="Microsoft Sans Serif"/>
                <a:cs typeface="Microsoft Sans Serif"/>
              </a:rPr>
              <a:t>получить</a:t>
            </a:r>
            <a:r>
              <a:rPr dirty="0" sz="1600" spc="25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30">
                <a:solidFill>
                  <a:srgbClr val="421D0E"/>
                </a:solidFill>
                <a:latin typeface="Microsoft Sans Serif"/>
                <a:cs typeface="Microsoft Sans Serif"/>
              </a:rPr>
              <a:t>сертификат</a:t>
            </a:r>
            <a:r>
              <a:rPr dirty="0" sz="1600" spc="20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55">
                <a:solidFill>
                  <a:srgbClr val="421D0E"/>
                </a:solidFill>
                <a:latin typeface="Microsoft Sans Serif"/>
                <a:cs typeface="Microsoft Sans Serif"/>
              </a:rPr>
              <a:t>достаточно</a:t>
            </a:r>
            <a:r>
              <a:rPr dirty="0" sz="1600" spc="25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75">
                <a:solidFill>
                  <a:srgbClr val="421D0E"/>
                </a:solidFill>
                <a:latin typeface="Microsoft Sans Serif"/>
                <a:cs typeface="Microsoft Sans Serif"/>
              </a:rPr>
              <a:t>одного</a:t>
            </a:r>
            <a:r>
              <a:rPr dirty="0" sz="1600" spc="25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50">
                <a:solidFill>
                  <a:srgbClr val="421D0E"/>
                </a:solidFill>
                <a:latin typeface="Microsoft Sans Serif"/>
                <a:cs typeface="Microsoft Sans Serif"/>
              </a:rPr>
              <a:t>из</a:t>
            </a:r>
            <a:r>
              <a:rPr dirty="0" sz="1600" spc="20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20" b="1">
                <a:solidFill>
                  <a:srgbClr val="421D0E"/>
                </a:solidFill>
                <a:latin typeface="Arial"/>
                <a:cs typeface="Arial"/>
              </a:rPr>
              <a:t>2-х</a:t>
            </a:r>
            <a:r>
              <a:rPr dirty="0" sz="1600" spc="5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600" spc="70" b="1">
                <a:solidFill>
                  <a:srgbClr val="421D0E"/>
                </a:solidFill>
                <a:latin typeface="Arial"/>
                <a:cs typeface="Arial"/>
              </a:rPr>
              <a:t>документов:</a:t>
            </a:r>
            <a:endParaRPr sz="1600">
              <a:latin typeface="Arial"/>
              <a:cs typeface="Arial"/>
            </a:endParaRPr>
          </a:p>
          <a:p>
            <a:pPr marL="325120" indent="-100330">
              <a:lnSpc>
                <a:spcPts val="1350"/>
              </a:lnSpc>
              <a:buChar char="-"/>
              <a:tabLst>
                <a:tab pos="325755" algn="l"/>
              </a:tabLst>
            </a:pPr>
            <a:r>
              <a:rPr dirty="0" sz="1300" spc="25">
                <a:solidFill>
                  <a:srgbClr val="421D0E"/>
                </a:solidFill>
                <a:latin typeface="Microsoft Sans Serif"/>
                <a:cs typeface="Microsoft Sans Serif"/>
              </a:rPr>
              <a:t>документ,</a:t>
            </a:r>
            <a:r>
              <a:rPr dirty="0" sz="1300" spc="20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300" spc="50">
                <a:solidFill>
                  <a:srgbClr val="421D0E"/>
                </a:solidFill>
                <a:latin typeface="Microsoft Sans Serif"/>
                <a:cs typeface="Microsoft Sans Serif"/>
              </a:rPr>
              <a:t>содержащий</a:t>
            </a:r>
            <a:r>
              <a:rPr dirty="0" sz="1300" spc="25">
                <a:solidFill>
                  <a:srgbClr val="421D0E"/>
                </a:solidFill>
                <a:latin typeface="Microsoft Sans Serif"/>
                <a:cs typeface="Microsoft Sans Serif"/>
              </a:rPr>
              <a:t> отметку </a:t>
            </a:r>
            <a:r>
              <a:rPr dirty="0" sz="1300" spc="60">
                <a:solidFill>
                  <a:srgbClr val="421D0E"/>
                </a:solidFill>
                <a:latin typeface="Microsoft Sans Serif"/>
                <a:cs typeface="Microsoft Sans Serif"/>
              </a:rPr>
              <a:t>о</a:t>
            </a:r>
            <a:r>
              <a:rPr dirty="0" sz="1300" spc="25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300" spc="55">
                <a:solidFill>
                  <a:srgbClr val="421D0E"/>
                </a:solidFill>
                <a:latin typeface="Microsoft Sans Serif"/>
                <a:cs typeface="Microsoft Sans Serif"/>
              </a:rPr>
              <a:t>регистрации</a:t>
            </a:r>
            <a:r>
              <a:rPr dirty="0" sz="1300" spc="20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300" spc="50">
                <a:solidFill>
                  <a:srgbClr val="421D0E"/>
                </a:solidFill>
                <a:latin typeface="Microsoft Sans Serif"/>
                <a:cs typeface="Microsoft Sans Serif"/>
              </a:rPr>
              <a:t>на</a:t>
            </a:r>
            <a:r>
              <a:rPr dirty="0" sz="1300" spc="25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300" spc="35">
                <a:solidFill>
                  <a:srgbClr val="421D0E"/>
                </a:solidFill>
                <a:latin typeface="Microsoft Sans Serif"/>
                <a:cs typeface="Microsoft Sans Serif"/>
              </a:rPr>
              <a:t>этих</a:t>
            </a:r>
            <a:r>
              <a:rPr dirty="0" sz="1300" spc="25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300" spc="55">
                <a:solidFill>
                  <a:srgbClr val="421D0E"/>
                </a:solidFill>
                <a:latin typeface="Microsoft Sans Serif"/>
                <a:cs typeface="Microsoft Sans Serif"/>
              </a:rPr>
              <a:t>территориях</a:t>
            </a:r>
            <a:endParaRPr sz="1300">
              <a:latin typeface="Microsoft Sans Serif"/>
              <a:cs typeface="Microsoft Sans Serif"/>
            </a:endParaRPr>
          </a:p>
          <a:p>
            <a:pPr marL="325120" indent="-100330">
              <a:lnSpc>
                <a:spcPct val="100000"/>
              </a:lnSpc>
              <a:spcBef>
                <a:spcPts val="385"/>
              </a:spcBef>
              <a:buChar char="-"/>
              <a:tabLst>
                <a:tab pos="325755" algn="l"/>
              </a:tabLst>
            </a:pPr>
            <a:r>
              <a:rPr dirty="0" sz="1300" spc="35">
                <a:solidFill>
                  <a:srgbClr val="421D0E"/>
                </a:solidFill>
                <a:latin typeface="Microsoft Sans Serif"/>
                <a:cs typeface="Microsoft Sans Serif"/>
              </a:rPr>
              <a:t>документ</a:t>
            </a:r>
            <a:r>
              <a:rPr dirty="0" sz="1300" spc="20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300" spc="60">
                <a:solidFill>
                  <a:srgbClr val="421D0E"/>
                </a:solidFill>
                <a:latin typeface="Microsoft Sans Serif"/>
                <a:cs typeface="Microsoft Sans Serif"/>
              </a:rPr>
              <a:t>о</a:t>
            </a:r>
            <a:r>
              <a:rPr dirty="0" sz="1300" spc="15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300" spc="50">
                <a:solidFill>
                  <a:srgbClr val="421D0E"/>
                </a:solidFill>
                <a:latin typeface="Microsoft Sans Serif"/>
                <a:cs typeface="Microsoft Sans Serif"/>
              </a:rPr>
              <a:t>праве</a:t>
            </a:r>
            <a:r>
              <a:rPr dirty="0" sz="1300" spc="20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300" spc="40">
                <a:solidFill>
                  <a:srgbClr val="421D0E"/>
                </a:solidFill>
                <a:latin typeface="Microsoft Sans Serif"/>
                <a:cs typeface="Microsoft Sans Serif"/>
              </a:rPr>
              <a:t>собственности</a:t>
            </a:r>
            <a:r>
              <a:rPr dirty="0" sz="1300" spc="20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300" spc="50">
                <a:solidFill>
                  <a:srgbClr val="421D0E"/>
                </a:solidFill>
                <a:latin typeface="Microsoft Sans Serif"/>
                <a:cs typeface="Microsoft Sans Serif"/>
              </a:rPr>
              <a:t>на</a:t>
            </a:r>
            <a:r>
              <a:rPr dirty="0" sz="1300" spc="20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300" spc="45">
                <a:solidFill>
                  <a:srgbClr val="421D0E"/>
                </a:solidFill>
                <a:latin typeface="Microsoft Sans Serif"/>
                <a:cs typeface="Microsoft Sans Serif"/>
              </a:rPr>
              <a:t>жилое</a:t>
            </a:r>
            <a:r>
              <a:rPr dirty="0" sz="1300" spc="20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300" spc="60">
                <a:solidFill>
                  <a:srgbClr val="421D0E"/>
                </a:solidFill>
                <a:latin typeface="Microsoft Sans Serif"/>
                <a:cs typeface="Microsoft Sans Serif"/>
              </a:rPr>
              <a:t>помещение</a:t>
            </a:r>
            <a:r>
              <a:rPr dirty="0" sz="1300" spc="20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300" spc="50">
                <a:solidFill>
                  <a:srgbClr val="421D0E"/>
                </a:solidFill>
                <a:latin typeface="Microsoft Sans Serif"/>
                <a:cs typeface="Microsoft Sans Serif"/>
              </a:rPr>
              <a:t>на</a:t>
            </a:r>
            <a:r>
              <a:rPr dirty="0" sz="1300" spc="20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300" spc="35">
                <a:solidFill>
                  <a:srgbClr val="421D0E"/>
                </a:solidFill>
                <a:latin typeface="Microsoft Sans Serif"/>
                <a:cs typeface="Microsoft Sans Serif"/>
              </a:rPr>
              <a:t>этих</a:t>
            </a:r>
            <a:r>
              <a:rPr dirty="0" sz="1300" spc="20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300" spc="55">
                <a:solidFill>
                  <a:srgbClr val="421D0E"/>
                </a:solidFill>
                <a:latin typeface="Microsoft Sans Serif"/>
                <a:cs typeface="Microsoft Sans Serif"/>
              </a:rPr>
              <a:t>территориях</a:t>
            </a:r>
            <a:endParaRPr sz="13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950">
              <a:latin typeface="Microsoft Sans Serif"/>
              <a:cs typeface="Microsoft Sans Serif"/>
            </a:endParaRPr>
          </a:p>
          <a:p>
            <a:pPr marL="695325" marR="742315" indent="125730">
              <a:lnSpc>
                <a:spcPct val="128800"/>
              </a:lnSpc>
            </a:pPr>
            <a:r>
              <a:rPr dirty="0" sz="1600" spc="65">
                <a:solidFill>
                  <a:srgbClr val="421D0E"/>
                </a:solidFill>
                <a:latin typeface="Microsoft Sans Serif"/>
                <a:cs typeface="Microsoft Sans Serif"/>
              </a:rPr>
              <a:t>Приобрести жилье </a:t>
            </a:r>
            <a:r>
              <a:rPr dirty="0" sz="1600" spc="95">
                <a:solidFill>
                  <a:srgbClr val="421D0E"/>
                </a:solidFill>
                <a:latin typeface="Microsoft Sans Serif"/>
                <a:cs typeface="Microsoft Sans Serif"/>
              </a:rPr>
              <a:t>по </a:t>
            </a:r>
            <a:r>
              <a:rPr dirty="0" sz="1600" spc="25">
                <a:solidFill>
                  <a:srgbClr val="421D0E"/>
                </a:solidFill>
                <a:latin typeface="Microsoft Sans Serif"/>
                <a:cs typeface="Microsoft Sans Serif"/>
              </a:rPr>
              <a:t>сертификату </a:t>
            </a:r>
            <a:r>
              <a:rPr dirty="0" sz="1600" spc="80">
                <a:solidFill>
                  <a:srgbClr val="421D0E"/>
                </a:solidFill>
                <a:latin typeface="Microsoft Sans Serif"/>
                <a:cs typeface="Microsoft Sans Serif"/>
              </a:rPr>
              <a:t>можно </a:t>
            </a:r>
            <a:r>
              <a:rPr dirty="0" sz="1600" spc="60">
                <a:solidFill>
                  <a:srgbClr val="421D0E"/>
                </a:solidFill>
                <a:latin typeface="Microsoft Sans Serif"/>
                <a:cs typeface="Microsoft Sans Serif"/>
              </a:rPr>
              <a:t>в </a:t>
            </a:r>
            <a:r>
              <a:rPr dirty="0" sz="1600" spc="55" b="1">
                <a:solidFill>
                  <a:srgbClr val="421D0E"/>
                </a:solidFill>
                <a:latin typeface="Arial"/>
                <a:cs typeface="Arial"/>
              </a:rPr>
              <a:t>любом </a:t>
            </a:r>
            <a:r>
              <a:rPr dirty="0" sz="1600" spc="60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600" spc="85" b="1">
                <a:solidFill>
                  <a:srgbClr val="421D0E"/>
                </a:solidFill>
                <a:latin typeface="Arial"/>
                <a:cs typeface="Arial"/>
              </a:rPr>
              <a:t>регионе</a:t>
            </a:r>
            <a:r>
              <a:rPr dirty="0" sz="1600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600" spc="-30" b="1">
                <a:solidFill>
                  <a:srgbClr val="421D0E"/>
                </a:solidFill>
                <a:latin typeface="Arial"/>
                <a:cs typeface="Arial"/>
              </a:rPr>
              <a:t>РФ</a:t>
            </a:r>
            <a:r>
              <a:rPr dirty="0" sz="1600" spc="-30">
                <a:solidFill>
                  <a:srgbClr val="421D0E"/>
                </a:solidFill>
                <a:latin typeface="Microsoft Sans Serif"/>
                <a:cs typeface="Microsoft Sans Serif"/>
              </a:rPr>
              <a:t>,</a:t>
            </a:r>
            <a:r>
              <a:rPr dirty="0" sz="1600" spc="20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70">
                <a:solidFill>
                  <a:srgbClr val="421D0E"/>
                </a:solidFill>
                <a:latin typeface="Microsoft Sans Serif"/>
                <a:cs typeface="Microsoft Sans Serif"/>
              </a:rPr>
              <a:t>вне</a:t>
            </a:r>
            <a:r>
              <a:rPr dirty="0" sz="1600" spc="20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50">
                <a:solidFill>
                  <a:srgbClr val="421D0E"/>
                </a:solidFill>
                <a:latin typeface="Microsoft Sans Serif"/>
                <a:cs typeface="Microsoft Sans Serif"/>
              </a:rPr>
              <a:t>зависимости</a:t>
            </a:r>
            <a:r>
              <a:rPr dirty="0" sz="1600" spc="20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50">
                <a:solidFill>
                  <a:srgbClr val="421D0E"/>
                </a:solidFill>
                <a:latin typeface="Microsoft Sans Serif"/>
                <a:cs typeface="Microsoft Sans Serif"/>
              </a:rPr>
              <a:t>от</a:t>
            </a:r>
            <a:r>
              <a:rPr dirty="0" sz="1600" spc="20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">
                <a:solidFill>
                  <a:srgbClr val="421D0E"/>
                </a:solidFill>
                <a:latin typeface="Microsoft Sans Serif"/>
                <a:cs typeface="Microsoft Sans Serif"/>
              </a:rPr>
              <a:t>места</a:t>
            </a:r>
            <a:r>
              <a:rPr dirty="0" sz="1600" spc="25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60">
                <a:solidFill>
                  <a:srgbClr val="421D0E"/>
                </a:solidFill>
                <a:latin typeface="Microsoft Sans Serif"/>
                <a:cs typeface="Microsoft Sans Serif"/>
              </a:rPr>
              <a:t>его</a:t>
            </a:r>
            <a:r>
              <a:rPr dirty="0" sz="1600" spc="20">
                <a:solidFill>
                  <a:srgbClr val="421D0E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75">
                <a:solidFill>
                  <a:srgbClr val="421D0E"/>
                </a:solidFill>
                <a:latin typeface="Microsoft Sans Serif"/>
                <a:cs typeface="Microsoft Sans Serif"/>
              </a:rPr>
              <a:t>получения</a:t>
            </a:r>
            <a:endParaRPr sz="1600">
              <a:latin typeface="Microsoft Sans Serif"/>
              <a:cs typeface="Microsoft Sans Serif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16406" y="9927657"/>
            <a:ext cx="866047" cy="647155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823207" y="10074861"/>
            <a:ext cx="2441575" cy="375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300" spc="30" b="1">
                <a:latin typeface="Arial"/>
                <a:cs typeface="Arial"/>
              </a:rPr>
              <a:t>8</a:t>
            </a:r>
            <a:r>
              <a:rPr dirty="0" sz="2300" spc="-35" b="1">
                <a:latin typeface="Arial"/>
                <a:cs typeface="Arial"/>
              </a:rPr>
              <a:t> </a:t>
            </a:r>
            <a:r>
              <a:rPr dirty="0" sz="2300" spc="40" b="1">
                <a:latin typeface="Arial"/>
                <a:cs typeface="Arial"/>
              </a:rPr>
              <a:t>(800)</a:t>
            </a:r>
            <a:r>
              <a:rPr dirty="0" sz="2300" spc="-35" b="1">
                <a:latin typeface="Arial"/>
                <a:cs typeface="Arial"/>
              </a:rPr>
              <a:t> </a:t>
            </a:r>
            <a:r>
              <a:rPr dirty="0" sz="2300" spc="35" b="1">
                <a:latin typeface="Arial"/>
                <a:cs typeface="Arial"/>
              </a:rPr>
              <a:t>100-74-59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1148" y="379096"/>
            <a:ext cx="2572793" cy="385919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755365" y="9777440"/>
            <a:ext cx="6101080" cy="0"/>
          </a:xfrm>
          <a:custGeom>
            <a:avLst/>
            <a:gdLst/>
            <a:ahLst/>
            <a:cxnLst/>
            <a:rect l="l" t="t" r="r" b="b"/>
            <a:pathLst>
              <a:path w="6101080" h="0">
                <a:moveTo>
                  <a:pt x="0" y="0"/>
                </a:moveTo>
                <a:lnTo>
                  <a:pt x="6100544" y="0"/>
                </a:lnTo>
              </a:path>
            </a:pathLst>
          </a:custGeom>
          <a:ln w="9517">
            <a:solidFill>
              <a:srgbClr val="D85428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44935" y="9927214"/>
            <a:ext cx="504401" cy="5044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792053" y="1030023"/>
            <a:ext cx="4235450" cy="2855595"/>
          </a:xfrm>
          <a:prstGeom prst="rect">
            <a:avLst/>
          </a:prstGeom>
          <a:solidFill>
            <a:srgbClr val="F5F1E9"/>
          </a:solidFill>
        </p:spPr>
        <p:txBody>
          <a:bodyPr wrap="square" lIns="0" tIns="104139" rIns="0" bIns="0" rtlCol="0" vert="horz">
            <a:spAutoFit/>
          </a:bodyPr>
          <a:lstStyle/>
          <a:p>
            <a:pPr algn="ctr" marL="3810">
              <a:lnSpc>
                <a:spcPct val="100000"/>
              </a:lnSpc>
              <a:spcBef>
                <a:spcPts val="819"/>
              </a:spcBef>
            </a:pPr>
            <a:r>
              <a:rPr dirty="0" sz="1300" spc="60" b="1">
                <a:solidFill>
                  <a:srgbClr val="D85428"/>
                </a:solidFill>
                <a:latin typeface="Arial"/>
                <a:cs typeface="Arial"/>
              </a:rPr>
              <a:t>Кто</a:t>
            </a:r>
            <a:r>
              <a:rPr dirty="0" sz="1300" spc="-5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1300" spc="100" b="1">
                <a:solidFill>
                  <a:srgbClr val="D85428"/>
                </a:solidFill>
                <a:latin typeface="Arial"/>
                <a:cs typeface="Arial"/>
              </a:rPr>
              <a:t>может</a:t>
            </a:r>
            <a:r>
              <a:rPr dirty="0" sz="1300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1300" spc="60" b="1">
                <a:solidFill>
                  <a:srgbClr val="D85428"/>
                </a:solidFill>
                <a:latin typeface="Arial"/>
                <a:cs typeface="Arial"/>
              </a:rPr>
              <a:t>получить</a:t>
            </a:r>
            <a:r>
              <a:rPr dirty="0" sz="1300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1300" spc="114" b="1">
                <a:solidFill>
                  <a:srgbClr val="D85428"/>
                </a:solidFill>
                <a:latin typeface="Arial"/>
                <a:cs typeface="Arial"/>
              </a:rPr>
              <a:t>жилищный</a:t>
            </a:r>
            <a:r>
              <a:rPr dirty="0" sz="1300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1300" spc="65" b="1">
                <a:solidFill>
                  <a:srgbClr val="D85428"/>
                </a:solidFill>
                <a:latin typeface="Arial"/>
                <a:cs typeface="Arial"/>
              </a:rPr>
              <a:t>сертификат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 algn="ctr" marL="180340" marR="168910" indent="-635">
              <a:lnSpc>
                <a:spcPct val="129099"/>
              </a:lnSpc>
            </a:pPr>
            <a:r>
              <a:rPr dirty="0" sz="1500" spc="25">
                <a:latin typeface="Microsoft Sans Serif"/>
                <a:cs typeface="Microsoft Sans Serif"/>
              </a:rPr>
              <a:t>Граждане, </a:t>
            </a:r>
            <a:r>
              <a:rPr dirty="0" sz="1500" spc="60">
                <a:latin typeface="Microsoft Sans Serif"/>
                <a:cs typeface="Microsoft Sans Serif"/>
              </a:rPr>
              <a:t>которые </a:t>
            </a:r>
            <a:r>
              <a:rPr dirty="0" sz="1500" spc="70">
                <a:latin typeface="Microsoft Sans Serif"/>
                <a:cs typeface="Microsoft Sans Serif"/>
              </a:rPr>
              <a:t>вынужденно </a:t>
            </a:r>
            <a:r>
              <a:rPr dirty="0" sz="1500" spc="75">
                <a:latin typeface="Microsoft Sans Serif"/>
                <a:cs typeface="Microsoft Sans Serif"/>
              </a:rPr>
              <a:t> </a:t>
            </a:r>
            <a:r>
              <a:rPr dirty="0" sz="1500" spc="80">
                <a:latin typeface="Microsoft Sans Serif"/>
                <a:cs typeface="Microsoft Sans Serif"/>
              </a:rPr>
              <a:t>покинули </a:t>
            </a:r>
            <a:r>
              <a:rPr dirty="0" sz="1500" spc="25">
                <a:latin typeface="Microsoft Sans Serif"/>
                <a:cs typeface="Microsoft Sans Serif"/>
              </a:rPr>
              <a:t>место </a:t>
            </a:r>
            <a:r>
              <a:rPr dirty="0" sz="1500" spc="75">
                <a:latin typeface="Microsoft Sans Serif"/>
                <a:cs typeface="Microsoft Sans Serif"/>
              </a:rPr>
              <a:t>постоянного </a:t>
            </a:r>
            <a:r>
              <a:rPr dirty="0" sz="1500" spc="80">
                <a:latin typeface="Microsoft Sans Serif"/>
                <a:cs typeface="Microsoft Sans Serif"/>
              </a:rPr>
              <a:t> проживания</a:t>
            </a:r>
            <a:r>
              <a:rPr dirty="0" sz="1500" spc="20">
                <a:latin typeface="Microsoft Sans Serif"/>
                <a:cs typeface="Microsoft Sans Serif"/>
              </a:rPr>
              <a:t> </a:t>
            </a:r>
            <a:r>
              <a:rPr dirty="0" sz="1500" spc="55">
                <a:latin typeface="Microsoft Sans Serif"/>
                <a:cs typeface="Microsoft Sans Serif"/>
              </a:rPr>
              <a:t>в</a:t>
            </a:r>
            <a:r>
              <a:rPr dirty="0" sz="1500" spc="25">
                <a:latin typeface="Microsoft Sans Serif"/>
                <a:cs typeface="Microsoft Sans Serif"/>
              </a:rPr>
              <a:t> </a:t>
            </a:r>
            <a:r>
              <a:rPr dirty="0" sz="1500" spc="55">
                <a:latin typeface="Microsoft Sans Serif"/>
                <a:cs typeface="Microsoft Sans Serif"/>
              </a:rPr>
              <a:t>городе</a:t>
            </a:r>
            <a:r>
              <a:rPr dirty="0" sz="1500" spc="20">
                <a:latin typeface="Microsoft Sans Serif"/>
                <a:cs typeface="Microsoft Sans Serif"/>
              </a:rPr>
              <a:t> </a:t>
            </a:r>
            <a:r>
              <a:rPr dirty="0" sz="1500" spc="25">
                <a:latin typeface="Microsoft Sans Serif"/>
                <a:cs typeface="Microsoft Sans Serif"/>
              </a:rPr>
              <a:t>Херсоне </a:t>
            </a:r>
            <a:r>
              <a:rPr dirty="0" sz="1500" spc="80">
                <a:latin typeface="Microsoft Sans Serif"/>
                <a:cs typeface="Microsoft Sans Serif"/>
              </a:rPr>
              <a:t>или</a:t>
            </a:r>
            <a:r>
              <a:rPr dirty="0" sz="1500" spc="25">
                <a:latin typeface="Microsoft Sans Serif"/>
                <a:cs typeface="Microsoft Sans Serif"/>
              </a:rPr>
              <a:t> </a:t>
            </a:r>
            <a:r>
              <a:rPr dirty="0" sz="1500" spc="50">
                <a:latin typeface="Microsoft Sans Serif"/>
                <a:cs typeface="Microsoft Sans Serif"/>
              </a:rPr>
              <a:t>части </a:t>
            </a:r>
            <a:r>
              <a:rPr dirty="0" sz="1500" spc="-385">
                <a:latin typeface="Microsoft Sans Serif"/>
                <a:cs typeface="Microsoft Sans Serif"/>
              </a:rPr>
              <a:t> </a:t>
            </a:r>
            <a:r>
              <a:rPr dirty="0" sz="1500" spc="40">
                <a:latin typeface="Microsoft Sans Serif"/>
                <a:cs typeface="Microsoft Sans Serif"/>
              </a:rPr>
              <a:t>Херсонской области </a:t>
            </a:r>
            <a:r>
              <a:rPr dirty="0" sz="1500" spc="110">
                <a:latin typeface="Microsoft Sans Serif"/>
                <a:cs typeface="Microsoft Sans Serif"/>
              </a:rPr>
              <a:t>и </a:t>
            </a:r>
            <a:r>
              <a:rPr dirty="0" sz="1500" spc="90">
                <a:latin typeface="Microsoft Sans Serif"/>
                <a:cs typeface="Microsoft Sans Serif"/>
              </a:rPr>
              <a:t>прибывшие </a:t>
            </a:r>
            <a:r>
              <a:rPr dirty="0" sz="1500" spc="55">
                <a:latin typeface="Microsoft Sans Serif"/>
                <a:cs typeface="Microsoft Sans Serif"/>
              </a:rPr>
              <a:t>в </a:t>
            </a:r>
            <a:r>
              <a:rPr dirty="0" sz="1500" spc="60">
                <a:latin typeface="Microsoft Sans Serif"/>
                <a:cs typeface="Microsoft Sans Serif"/>
              </a:rPr>
              <a:t> </a:t>
            </a:r>
            <a:r>
              <a:rPr dirty="0" sz="1500" spc="55">
                <a:latin typeface="Microsoft Sans Serif"/>
                <a:cs typeface="Microsoft Sans Serif"/>
              </a:rPr>
              <a:t>экстренном </a:t>
            </a:r>
            <a:r>
              <a:rPr dirty="0" sz="1500" spc="35">
                <a:latin typeface="Microsoft Sans Serif"/>
                <a:cs typeface="Microsoft Sans Serif"/>
              </a:rPr>
              <a:t>массовом </a:t>
            </a:r>
            <a:r>
              <a:rPr dirty="0" sz="1500" spc="50">
                <a:latin typeface="Microsoft Sans Serif"/>
                <a:cs typeface="Microsoft Sans Serif"/>
              </a:rPr>
              <a:t>порядке </a:t>
            </a:r>
            <a:r>
              <a:rPr dirty="0" sz="1500" spc="65">
                <a:latin typeface="Microsoft Sans Serif"/>
                <a:cs typeface="Microsoft Sans Serif"/>
              </a:rPr>
              <a:t>на </a:t>
            </a:r>
            <a:r>
              <a:rPr dirty="0" sz="1500" spc="70">
                <a:latin typeface="Microsoft Sans Serif"/>
                <a:cs typeface="Microsoft Sans Serif"/>
              </a:rPr>
              <a:t> </a:t>
            </a:r>
            <a:r>
              <a:rPr dirty="0" sz="1500" spc="80">
                <a:latin typeface="Microsoft Sans Serif"/>
                <a:cs typeface="Microsoft Sans Serif"/>
              </a:rPr>
              <a:t>территорию </a:t>
            </a:r>
            <a:r>
              <a:rPr dirty="0" sz="1500" spc="40">
                <a:latin typeface="Microsoft Sans Serif"/>
                <a:cs typeface="Microsoft Sans Serif"/>
              </a:rPr>
              <a:t>Российской </a:t>
            </a:r>
            <a:r>
              <a:rPr dirty="0" sz="1500" spc="45">
                <a:latin typeface="Microsoft Sans Serif"/>
                <a:cs typeface="Microsoft Sans Serif"/>
              </a:rPr>
              <a:t>Федерации </a:t>
            </a:r>
            <a:r>
              <a:rPr dirty="0" sz="1500" spc="65">
                <a:latin typeface="Microsoft Sans Serif"/>
                <a:cs typeface="Microsoft Sans Serif"/>
              </a:rPr>
              <a:t>на </a:t>
            </a:r>
            <a:r>
              <a:rPr dirty="0" sz="1500" spc="70">
                <a:latin typeface="Microsoft Sans Serif"/>
                <a:cs typeface="Microsoft Sans Serif"/>
              </a:rPr>
              <a:t> </a:t>
            </a:r>
            <a:r>
              <a:rPr dirty="0" sz="1500" spc="65">
                <a:latin typeface="Microsoft Sans Serif"/>
                <a:cs typeface="Microsoft Sans Serif"/>
              </a:rPr>
              <a:t>постоянное</a:t>
            </a:r>
            <a:r>
              <a:rPr dirty="0" sz="1500" spc="15">
                <a:latin typeface="Microsoft Sans Serif"/>
                <a:cs typeface="Microsoft Sans Serif"/>
              </a:rPr>
              <a:t> </a:t>
            </a:r>
            <a:r>
              <a:rPr dirty="0" sz="1500" spc="25">
                <a:latin typeface="Microsoft Sans Serif"/>
                <a:cs typeface="Microsoft Sans Serif"/>
              </a:rPr>
              <a:t>место</a:t>
            </a:r>
            <a:r>
              <a:rPr dirty="0" sz="1500" spc="20">
                <a:latin typeface="Microsoft Sans Serif"/>
                <a:cs typeface="Microsoft Sans Serif"/>
              </a:rPr>
              <a:t> </a:t>
            </a:r>
            <a:r>
              <a:rPr dirty="0" sz="1500" spc="40">
                <a:latin typeface="Microsoft Sans Serif"/>
                <a:cs typeface="Microsoft Sans Serif"/>
              </a:rPr>
              <a:t>жительства</a:t>
            </a:r>
            <a:endParaRPr sz="15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4531" y="4720352"/>
            <a:ext cx="6525259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spc="40" b="1">
                <a:solidFill>
                  <a:srgbClr val="D85428"/>
                </a:solidFill>
                <a:latin typeface="Arial"/>
                <a:cs typeface="Arial"/>
              </a:rPr>
              <a:t>Субъекты</a:t>
            </a:r>
            <a:r>
              <a:rPr dirty="0" sz="1900" spc="-5" b="1">
                <a:solidFill>
                  <a:srgbClr val="D85428"/>
                </a:solidFill>
                <a:latin typeface="Arial"/>
                <a:cs typeface="Arial"/>
              </a:rPr>
              <a:t> РФ, </a:t>
            </a:r>
            <a:r>
              <a:rPr dirty="0" sz="1900" spc="45" b="1">
                <a:solidFill>
                  <a:srgbClr val="D85428"/>
                </a:solidFill>
                <a:latin typeface="Arial"/>
                <a:cs typeface="Arial"/>
              </a:rPr>
              <a:t>в</a:t>
            </a:r>
            <a:r>
              <a:rPr dirty="0" sz="1900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1900" spc="75" b="1">
                <a:solidFill>
                  <a:srgbClr val="D85428"/>
                </a:solidFill>
                <a:latin typeface="Arial"/>
                <a:cs typeface="Arial"/>
              </a:rPr>
              <a:t>которых</a:t>
            </a:r>
            <a:r>
              <a:rPr dirty="0" sz="1900" spc="-5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1900" spc="140" b="1">
                <a:solidFill>
                  <a:srgbClr val="D85428"/>
                </a:solidFill>
                <a:latin typeface="Arial"/>
                <a:cs typeface="Arial"/>
              </a:rPr>
              <a:t>можно</a:t>
            </a:r>
            <a:r>
              <a:rPr dirty="0" sz="1900" spc="-5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1900" spc="70" b="1">
                <a:solidFill>
                  <a:srgbClr val="D85428"/>
                </a:solidFill>
                <a:latin typeface="Arial"/>
                <a:cs typeface="Arial"/>
              </a:rPr>
              <a:t>подать</a:t>
            </a:r>
            <a:r>
              <a:rPr dirty="0" sz="1900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1900" spc="90" b="1">
                <a:solidFill>
                  <a:srgbClr val="D85428"/>
                </a:solidFill>
                <a:latin typeface="Arial"/>
                <a:cs typeface="Arial"/>
              </a:rPr>
              <a:t>заявление</a:t>
            </a:r>
            <a:endParaRPr sz="1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6325" y="9822637"/>
            <a:ext cx="3598545" cy="654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24900"/>
              </a:lnSpc>
              <a:spcBef>
                <a:spcPts val="100"/>
              </a:spcBef>
            </a:pPr>
            <a:r>
              <a:rPr dirty="0" sz="1100" spc="-80">
                <a:latin typeface="Microsoft Sans Serif"/>
                <a:cs typeface="Microsoft Sans Serif"/>
              </a:rPr>
              <a:t>ВСЕ </a:t>
            </a:r>
            <a:r>
              <a:rPr dirty="0" sz="1100" spc="-25">
                <a:latin typeface="Microsoft Sans Serif"/>
                <a:cs typeface="Microsoft Sans Serif"/>
              </a:rPr>
              <a:t>ВОПРОСЫ </a:t>
            </a:r>
            <a:r>
              <a:rPr dirty="0" sz="1100">
                <a:latin typeface="Microsoft Sans Serif"/>
                <a:cs typeface="Microsoft Sans Serif"/>
              </a:rPr>
              <a:t>О </a:t>
            </a:r>
            <a:r>
              <a:rPr dirty="0" sz="1100" spc="5">
                <a:latin typeface="Microsoft Sans Serif"/>
                <a:cs typeface="Microsoft Sans Serif"/>
              </a:rPr>
              <a:t>ПОЛУЧЕНИИ </a:t>
            </a:r>
            <a:r>
              <a:rPr dirty="0" sz="1100" spc="-20">
                <a:latin typeface="Microsoft Sans Serif"/>
                <a:cs typeface="Microsoft Sans Serif"/>
              </a:rPr>
              <a:t>ЕДИНОВРЕМЕННОЙ </a:t>
            </a:r>
            <a:r>
              <a:rPr dirty="0" sz="1100" spc="-15">
                <a:latin typeface="Microsoft Sans Serif"/>
                <a:cs typeface="Microsoft Sans Serif"/>
              </a:rPr>
              <a:t> </a:t>
            </a:r>
            <a:r>
              <a:rPr dirty="0" sz="1100" spc="-20">
                <a:latin typeface="Microsoft Sans Serif"/>
                <a:cs typeface="Microsoft Sans Serif"/>
              </a:rPr>
              <a:t>ВЫПЛАТЫ </a:t>
            </a:r>
            <a:r>
              <a:rPr dirty="0" sz="1100" spc="40">
                <a:latin typeface="Microsoft Sans Serif"/>
                <a:cs typeface="Microsoft Sans Serif"/>
              </a:rPr>
              <a:t>И </a:t>
            </a:r>
            <a:r>
              <a:rPr dirty="0" sz="1100" spc="20">
                <a:latin typeface="Microsoft Sans Serif"/>
                <a:cs typeface="Microsoft Sans Serif"/>
              </a:rPr>
              <a:t>ЖИЛИЩНОГО </a:t>
            </a:r>
            <a:r>
              <a:rPr dirty="0" sz="1100" spc="-40">
                <a:latin typeface="Microsoft Sans Serif"/>
                <a:cs typeface="Microsoft Sans Serif"/>
              </a:rPr>
              <a:t>СЕРТИФИКАТА </a:t>
            </a:r>
            <a:r>
              <a:rPr dirty="0" sz="1100" spc="10">
                <a:latin typeface="Microsoft Sans Serif"/>
                <a:cs typeface="Microsoft Sans Serif"/>
              </a:rPr>
              <a:t>МОЖНО 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45">
                <a:latin typeface="Microsoft Sans Serif"/>
                <a:cs typeface="Microsoft Sans Serif"/>
              </a:rPr>
              <a:t>ЗАДАТЬ</a:t>
            </a:r>
            <a:r>
              <a:rPr dirty="0" sz="1100">
                <a:latin typeface="Microsoft Sans Serif"/>
                <a:cs typeface="Microsoft Sans Serif"/>
              </a:rPr>
              <a:t> </a:t>
            </a:r>
            <a:r>
              <a:rPr dirty="0" sz="1100" spc="5">
                <a:latin typeface="Microsoft Sans Serif"/>
                <a:cs typeface="Microsoft Sans Serif"/>
              </a:rPr>
              <a:t>ПО </a:t>
            </a:r>
            <a:r>
              <a:rPr dirty="0" sz="1100" spc="-15">
                <a:latin typeface="Microsoft Sans Serif"/>
                <a:cs typeface="Microsoft Sans Serif"/>
              </a:rPr>
              <a:t>НОМЕРУ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45" b="1">
                <a:latin typeface="Arial"/>
                <a:cs typeface="Arial"/>
              </a:rPr>
              <a:t>ЕДИНОЙ</a:t>
            </a:r>
            <a:r>
              <a:rPr dirty="0" sz="1100" spc="-10" b="1">
                <a:latin typeface="Arial"/>
                <a:cs typeface="Arial"/>
              </a:rPr>
              <a:t> </a:t>
            </a:r>
            <a:r>
              <a:rPr dirty="0" sz="1100" spc="5" b="1">
                <a:latin typeface="Arial"/>
                <a:cs typeface="Arial"/>
              </a:rPr>
              <a:t>«ГОРЯЧЕЙ</a:t>
            </a:r>
            <a:r>
              <a:rPr dirty="0" sz="1100" spc="-5" b="1">
                <a:latin typeface="Arial"/>
                <a:cs typeface="Arial"/>
              </a:rPr>
              <a:t> </a:t>
            </a:r>
            <a:r>
              <a:rPr dirty="0" sz="1100" spc="90" b="1">
                <a:latin typeface="Arial"/>
                <a:cs typeface="Arial"/>
              </a:rPr>
              <a:t>ЛИНИИ»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23576" y="10005724"/>
            <a:ext cx="2021205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spc="25" b="1">
                <a:latin typeface="Arial"/>
                <a:cs typeface="Arial"/>
              </a:rPr>
              <a:t>8</a:t>
            </a:r>
            <a:r>
              <a:rPr dirty="0" sz="1900" spc="-25" b="1">
                <a:latin typeface="Arial"/>
                <a:cs typeface="Arial"/>
              </a:rPr>
              <a:t> </a:t>
            </a:r>
            <a:r>
              <a:rPr dirty="0" sz="1900" spc="30" b="1">
                <a:latin typeface="Arial"/>
                <a:cs typeface="Arial"/>
              </a:rPr>
              <a:t>(800)</a:t>
            </a:r>
            <a:r>
              <a:rPr dirty="0" sz="1900" spc="-20" b="1">
                <a:latin typeface="Arial"/>
                <a:cs typeface="Arial"/>
              </a:rPr>
              <a:t> </a:t>
            </a:r>
            <a:r>
              <a:rPr dirty="0" sz="1900" spc="25" b="1">
                <a:latin typeface="Arial"/>
                <a:cs typeface="Arial"/>
              </a:rPr>
              <a:t>100-74-59</a:t>
            </a:r>
            <a:endParaRPr sz="19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40575" y="5319372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88921" y="5172786"/>
            <a:ext cx="2415540" cy="4308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812800">
              <a:lnSpc>
                <a:spcPct val="141900"/>
              </a:lnSpc>
              <a:spcBef>
                <a:spcPts val="100"/>
              </a:spcBef>
            </a:pPr>
            <a:r>
              <a:rPr dirty="0" sz="1100" spc="15">
                <a:latin typeface="Microsoft Sans Serif"/>
                <a:cs typeface="Microsoft Sans Serif"/>
              </a:rPr>
              <a:t>Алтайский </a:t>
            </a:r>
            <a:r>
              <a:rPr dirty="0" sz="1100" spc="35">
                <a:latin typeface="Microsoft Sans Serif"/>
                <a:cs typeface="Microsoft Sans Serif"/>
              </a:rPr>
              <a:t>край </a:t>
            </a:r>
            <a:r>
              <a:rPr dirty="0" sz="1100" spc="40">
                <a:latin typeface="Microsoft Sans Serif"/>
                <a:cs typeface="Microsoft Sans Serif"/>
              </a:rPr>
              <a:t> </a:t>
            </a:r>
            <a:r>
              <a:rPr dirty="0" sz="1100" spc="15">
                <a:latin typeface="Microsoft Sans Serif"/>
                <a:cs typeface="Microsoft Sans Serif"/>
              </a:rPr>
              <a:t>Архангельская </a:t>
            </a:r>
            <a:r>
              <a:rPr dirty="0" sz="1100" spc="10">
                <a:latin typeface="Microsoft Sans Serif"/>
                <a:cs typeface="Microsoft Sans Serif"/>
              </a:rPr>
              <a:t>область </a:t>
            </a:r>
            <a:r>
              <a:rPr dirty="0" sz="1100" spc="-280">
                <a:latin typeface="Microsoft Sans Serif"/>
                <a:cs typeface="Microsoft Sans Serif"/>
              </a:rPr>
              <a:t> </a:t>
            </a:r>
            <a:r>
              <a:rPr dirty="0" sz="1100" spc="5">
                <a:latin typeface="Microsoft Sans Serif"/>
                <a:cs typeface="Microsoft Sans Serif"/>
              </a:rPr>
              <a:t>Белгородская </a:t>
            </a:r>
            <a:r>
              <a:rPr dirty="0" sz="1100" spc="10">
                <a:latin typeface="Microsoft Sans Serif"/>
                <a:cs typeface="Microsoft Sans Serif"/>
              </a:rPr>
              <a:t>область 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10">
                <a:latin typeface="Microsoft Sans Serif"/>
                <a:cs typeface="Microsoft Sans Serif"/>
              </a:rPr>
              <a:t>Брянская область 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10">
                <a:latin typeface="Microsoft Sans Serif"/>
                <a:cs typeface="Microsoft Sans Serif"/>
              </a:rPr>
              <a:t>Владимирская область </a:t>
            </a:r>
            <a:r>
              <a:rPr dirty="0" sz="1100" spc="-280">
                <a:latin typeface="Microsoft Sans Serif"/>
                <a:cs typeface="Microsoft Sans Serif"/>
              </a:rPr>
              <a:t> </a:t>
            </a:r>
            <a:r>
              <a:rPr dirty="0" sz="1100" spc="10">
                <a:latin typeface="Microsoft Sans Serif"/>
                <a:cs typeface="Microsoft Sans Serif"/>
              </a:rPr>
              <a:t>Волгоградская область </a:t>
            </a:r>
            <a:r>
              <a:rPr dirty="0" sz="1100" spc="-280">
                <a:latin typeface="Microsoft Sans Serif"/>
                <a:cs typeface="Microsoft Sans Serif"/>
              </a:rPr>
              <a:t> </a:t>
            </a:r>
            <a:r>
              <a:rPr dirty="0" sz="1100" spc="15">
                <a:latin typeface="Microsoft Sans Serif"/>
                <a:cs typeface="Microsoft Sans Serif"/>
              </a:rPr>
              <a:t>Воронежская </a:t>
            </a:r>
            <a:r>
              <a:rPr dirty="0" sz="1100" spc="10">
                <a:latin typeface="Microsoft Sans Serif"/>
                <a:cs typeface="Microsoft Sans Serif"/>
              </a:rPr>
              <a:t>область </a:t>
            </a:r>
            <a:r>
              <a:rPr dirty="0" sz="1100" spc="15">
                <a:latin typeface="Microsoft Sans Serif"/>
                <a:cs typeface="Microsoft Sans Serif"/>
              </a:rPr>
              <a:t> Город </a:t>
            </a:r>
            <a:r>
              <a:rPr dirty="0" sz="1100" spc="10">
                <a:latin typeface="Microsoft Sans Serif"/>
                <a:cs typeface="Microsoft Sans Serif"/>
              </a:rPr>
              <a:t>Севастополь 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10">
                <a:latin typeface="Microsoft Sans Serif"/>
                <a:cs typeface="Microsoft Sans Serif"/>
              </a:rPr>
              <a:t>Иркутская</a:t>
            </a:r>
            <a:r>
              <a:rPr dirty="0" sz="1100" spc="-20">
                <a:latin typeface="Microsoft Sans Serif"/>
                <a:cs typeface="Microsoft Sans Serif"/>
              </a:rPr>
              <a:t> </a:t>
            </a:r>
            <a:r>
              <a:rPr dirty="0" sz="1100" spc="10">
                <a:latin typeface="Microsoft Sans Serif"/>
                <a:cs typeface="Microsoft Sans Serif"/>
              </a:rPr>
              <a:t>область</a:t>
            </a:r>
            <a:endParaRPr sz="1100">
              <a:latin typeface="Microsoft Sans Serif"/>
              <a:cs typeface="Microsoft Sans Serif"/>
            </a:endParaRPr>
          </a:p>
          <a:p>
            <a:pPr marL="12700" marR="5080">
              <a:lnSpc>
                <a:spcPct val="141900"/>
              </a:lnSpc>
            </a:pPr>
            <a:r>
              <a:rPr dirty="0" sz="1100" spc="5">
                <a:latin typeface="Microsoft Sans Serif"/>
                <a:cs typeface="Microsoft Sans Serif"/>
              </a:rPr>
              <a:t>Кабардино-Балкарская Республика </a:t>
            </a:r>
            <a:r>
              <a:rPr dirty="0" sz="1100" spc="-280">
                <a:latin typeface="Microsoft Sans Serif"/>
                <a:cs typeface="Microsoft Sans Serif"/>
              </a:rPr>
              <a:t> </a:t>
            </a:r>
            <a:r>
              <a:rPr dirty="0" sz="1100" spc="-10">
                <a:latin typeface="Microsoft Sans Serif"/>
                <a:cs typeface="Microsoft Sans Serif"/>
              </a:rPr>
              <a:t>Калужская</a:t>
            </a:r>
            <a:r>
              <a:rPr dirty="0" sz="1100" spc="-15">
                <a:latin typeface="Microsoft Sans Serif"/>
                <a:cs typeface="Microsoft Sans Serif"/>
              </a:rPr>
              <a:t> </a:t>
            </a:r>
            <a:r>
              <a:rPr dirty="0" sz="1100" spc="10">
                <a:latin typeface="Microsoft Sans Serif"/>
                <a:cs typeface="Microsoft Sans Serif"/>
              </a:rPr>
              <a:t>область</a:t>
            </a:r>
            <a:endParaRPr sz="1100">
              <a:latin typeface="Microsoft Sans Serif"/>
              <a:cs typeface="Microsoft Sans Serif"/>
            </a:endParaRPr>
          </a:p>
          <a:p>
            <a:pPr marL="12700" marR="932180">
              <a:lnSpc>
                <a:spcPct val="141900"/>
              </a:lnSpc>
            </a:pPr>
            <a:r>
              <a:rPr dirty="0" sz="1100" spc="15">
                <a:latin typeface="Microsoft Sans Serif"/>
                <a:cs typeface="Microsoft Sans Serif"/>
              </a:rPr>
              <a:t>Камчатский </a:t>
            </a:r>
            <a:r>
              <a:rPr dirty="0" sz="1100" spc="35">
                <a:latin typeface="Microsoft Sans Serif"/>
                <a:cs typeface="Microsoft Sans Serif"/>
              </a:rPr>
              <a:t>край </a:t>
            </a:r>
            <a:r>
              <a:rPr dirty="0" sz="1100" spc="40">
                <a:latin typeface="Microsoft Sans Serif"/>
                <a:cs typeface="Microsoft Sans Serif"/>
              </a:rPr>
              <a:t> </a:t>
            </a:r>
            <a:r>
              <a:rPr dirty="0" sz="1100" spc="5">
                <a:latin typeface="Microsoft Sans Serif"/>
                <a:cs typeface="Microsoft Sans Serif"/>
              </a:rPr>
              <a:t>Кемеровская </a:t>
            </a:r>
            <a:r>
              <a:rPr dirty="0" sz="1100" spc="10">
                <a:latin typeface="Microsoft Sans Serif"/>
                <a:cs typeface="Microsoft Sans Serif"/>
              </a:rPr>
              <a:t>область </a:t>
            </a:r>
            <a:r>
              <a:rPr dirty="0" sz="1100" spc="-280">
                <a:latin typeface="Microsoft Sans Serif"/>
                <a:cs typeface="Microsoft Sans Serif"/>
              </a:rPr>
              <a:t> </a:t>
            </a:r>
            <a:r>
              <a:rPr dirty="0" sz="1100" spc="15">
                <a:latin typeface="Microsoft Sans Serif"/>
                <a:cs typeface="Microsoft Sans Serif"/>
              </a:rPr>
              <a:t>Кировская </a:t>
            </a:r>
            <a:r>
              <a:rPr dirty="0" sz="1100" spc="10">
                <a:latin typeface="Microsoft Sans Serif"/>
                <a:cs typeface="Microsoft Sans Serif"/>
              </a:rPr>
              <a:t>область 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5">
                <a:latin typeface="Microsoft Sans Serif"/>
                <a:cs typeface="Microsoft Sans Serif"/>
              </a:rPr>
              <a:t>Костромская </a:t>
            </a:r>
            <a:r>
              <a:rPr dirty="0" sz="1100" spc="10">
                <a:latin typeface="Microsoft Sans Serif"/>
                <a:cs typeface="Microsoft Sans Serif"/>
              </a:rPr>
              <a:t>область </a:t>
            </a:r>
            <a:r>
              <a:rPr dirty="0" sz="1100" spc="-280">
                <a:latin typeface="Microsoft Sans Serif"/>
                <a:cs typeface="Microsoft Sans Serif"/>
              </a:rPr>
              <a:t> </a:t>
            </a:r>
            <a:r>
              <a:rPr dirty="0" sz="1100" spc="15">
                <a:latin typeface="Microsoft Sans Serif"/>
                <a:cs typeface="Microsoft Sans Serif"/>
              </a:rPr>
              <a:t>Краснодарский </a:t>
            </a:r>
            <a:r>
              <a:rPr dirty="0" sz="1100" spc="35">
                <a:latin typeface="Microsoft Sans Serif"/>
                <a:cs typeface="Microsoft Sans Serif"/>
              </a:rPr>
              <a:t>край </a:t>
            </a:r>
            <a:r>
              <a:rPr dirty="0" sz="1100" spc="40">
                <a:latin typeface="Microsoft Sans Serif"/>
                <a:cs typeface="Microsoft Sans Serif"/>
              </a:rPr>
              <a:t> </a:t>
            </a:r>
            <a:r>
              <a:rPr dirty="0" sz="1100" spc="5">
                <a:latin typeface="Microsoft Sans Serif"/>
                <a:cs typeface="Microsoft Sans Serif"/>
              </a:rPr>
              <a:t>Курганская </a:t>
            </a:r>
            <a:r>
              <a:rPr dirty="0" sz="1100" spc="10">
                <a:latin typeface="Microsoft Sans Serif"/>
                <a:cs typeface="Microsoft Sans Serif"/>
              </a:rPr>
              <a:t>область 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Курская</a:t>
            </a:r>
            <a:r>
              <a:rPr dirty="0" sz="1100" spc="-15">
                <a:latin typeface="Microsoft Sans Serif"/>
                <a:cs typeface="Microsoft Sans Serif"/>
              </a:rPr>
              <a:t> </a:t>
            </a:r>
            <a:r>
              <a:rPr dirty="0" sz="1100" spc="10">
                <a:latin typeface="Microsoft Sans Serif"/>
                <a:cs typeface="Microsoft Sans Serif"/>
              </a:rPr>
              <a:t>область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40575" y="5557297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40575" y="5795222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0575" y="6033147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0575" y="6271072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0575" y="6508998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0575" y="6746923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40575" y="6984848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40575" y="7222773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0575" y="7460698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40575" y="7698623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40575" y="7936548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0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0575" y="8174473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0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40575" y="8412398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5"/>
                </a:moveTo>
                <a:lnTo>
                  <a:pt x="20637" y="47585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6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40575" y="8650323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0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40575" y="8888248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6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40575" y="9126173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0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40575" y="9364098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0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983069" y="5319372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3131414" y="5172786"/>
            <a:ext cx="1659889" cy="4308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1900"/>
              </a:lnSpc>
              <a:spcBef>
                <a:spcPts val="100"/>
              </a:spcBef>
            </a:pPr>
            <a:r>
              <a:rPr dirty="0" sz="1100" spc="20">
                <a:latin typeface="Microsoft Sans Serif"/>
                <a:cs typeface="Microsoft Sans Serif"/>
              </a:rPr>
              <a:t>Ленинградская </a:t>
            </a:r>
            <a:r>
              <a:rPr dirty="0" sz="1100" spc="10">
                <a:latin typeface="Microsoft Sans Serif"/>
                <a:cs typeface="Microsoft Sans Serif"/>
              </a:rPr>
              <a:t>область </a:t>
            </a:r>
            <a:r>
              <a:rPr dirty="0" sz="1100" spc="-280">
                <a:latin typeface="Microsoft Sans Serif"/>
                <a:cs typeface="Microsoft Sans Serif"/>
              </a:rPr>
              <a:t> </a:t>
            </a:r>
            <a:r>
              <a:rPr dirty="0" sz="1100" spc="25">
                <a:latin typeface="Microsoft Sans Serif"/>
                <a:cs typeface="Microsoft Sans Serif"/>
              </a:rPr>
              <a:t>Липецкая </a:t>
            </a:r>
            <a:r>
              <a:rPr dirty="0" sz="1100" spc="10">
                <a:latin typeface="Microsoft Sans Serif"/>
                <a:cs typeface="Microsoft Sans Serif"/>
              </a:rPr>
              <a:t>область </a:t>
            </a:r>
            <a:r>
              <a:rPr dirty="0" sz="1100" spc="15">
                <a:latin typeface="Microsoft Sans Serif"/>
                <a:cs typeface="Microsoft Sans Serif"/>
              </a:rPr>
              <a:t> Московская </a:t>
            </a:r>
            <a:r>
              <a:rPr dirty="0" sz="1100" spc="10">
                <a:latin typeface="Microsoft Sans Serif"/>
                <a:cs typeface="Microsoft Sans Serif"/>
              </a:rPr>
              <a:t>область 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20">
                <a:latin typeface="Microsoft Sans Serif"/>
                <a:cs typeface="Microsoft Sans Serif"/>
              </a:rPr>
              <a:t>Нижегородская </a:t>
            </a:r>
            <a:r>
              <a:rPr dirty="0" sz="1100" spc="10">
                <a:latin typeface="Microsoft Sans Serif"/>
                <a:cs typeface="Microsoft Sans Serif"/>
              </a:rPr>
              <a:t>область </a:t>
            </a:r>
            <a:r>
              <a:rPr dirty="0" sz="1100" spc="-280">
                <a:latin typeface="Microsoft Sans Serif"/>
                <a:cs typeface="Microsoft Sans Serif"/>
              </a:rPr>
              <a:t> </a:t>
            </a:r>
            <a:r>
              <a:rPr dirty="0" sz="1100" spc="20">
                <a:latin typeface="Microsoft Sans Serif"/>
                <a:cs typeface="Microsoft Sans Serif"/>
              </a:rPr>
              <a:t>Новгородская </a:t>
            </a:r>
            <a:r>
              <a:rPr dirty="0" sz="1100" spc="10">
                <a:latin typeface="Microsoft Sans Serif"/>
                <a:cs typeface="Microsoft Sans Serif"/>
              </a:rPr>
              <a:t>область 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25">
                <a:latin typeface="Microsoft Sans Serif"/>
                <a:cs typeface="Microsoft Sans Serif"/>
              </a:rPr>
              <a:t>Новосибирская </a:t>
            </a:r>
            <a:r>
              <a:rPr dirty="0" sz="1100" spc="10">
                <a:latin typeface="Microsoft Sans Serif"/>
                <a:cs typeface="Microsoft Sans Serif"/>
              </a:rPr>
              <a:t>область </a:t>
            </a:r>
            <a:r>
              <a:rPr dirty="0" sz="1100" spc="-280">
                <a:latin typeface="Microsoft Sans Serif"/>
                <a:cs typeface="Microsoft Sans Serif"/>
              </a:rPr>
              <a:t> </a:t>
            </a:r>
            <a:r>
              <a:rPr dirty="0" sz="1100" spc="10">
                <a:latin typeface="Microsoft Sans Serif"/>
                <a:cs typeface="Microsoft Sans Serif"/>
              </a:rPr>
              <a:t>Орловская область 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10">
                <a:latin typeface="Microsoft Sans Serif"/>
                <a:cs typeface="Microsoft Sans Serif"/>
              </a:rPr>
              <a:t>Пензенская область 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25">
                <a:latin typeface="Microsoft Sans Serif"/>
                <a:cs typeface="Microsoft Sans Serif"/>
              </a:rPr>
              <a:t>Пермский </a:t>
            </a:r>
            <a:r>
              <a:rPr dirty="0" sz="1100" spc="35">
                <a:latin typeface="Microsoft Sans Serif"/>
                <a:cs typeface="Microsoft Sans Serif"/>
              </a:rPr>
              <a:t>край </a:t>
            </a:r>
            <a:r>
              <a:rPr dirty="0" sz="1100" spc="40">
                <a:latin typeface="Microsoft Sans Serif"/>
                <a:cs typeface="Microsoft Sans Serif"/>
              </a:rPr>
              <a:t> </a:t>
            </a:r>
            <a:r>
              <a:rPr dirty="0" sz="1100" spc="35">
                <a:latin typeface="Microsoft Sans Serif"/>
                <a:cs typeface="Microsoft Sans Serif"/>
              </a:rPr>
              <a:t>Приморский край </a:t>
            </a:r>
            <a:r>
              <a:rPr dirty="0" sz="1100" spc="40">
                <a:latin typeface="Microsoft Sans Serif"/>
                <a:cs typeface="Microsoft Sans Serif"/>
              </a:rPr>
              <a:t> </a:t>
            </a:r>
            <a:r>
              <a:rPr dirty="0" sz="1100" spc="5">
                <a:latin typeface="Microsoft Sans Serif"/>
                <a:cs typeface="Microsoft Sans Serif"/>
              </a:rPr>
              <a:t>Псковская </a:t>
            </a:r>
            <a:r>
              <a:rPr dirty="0" sz="1100" spc="10">
                <a:latin typeface="Microsoft Sans Serif"/>
                <a:cs typeface="Microsoft Sans Serif"/>
              </a:rPr>
              <a:t>область 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5">
                <a:latin typeface="Microsoft Sans Serif"/>
                <a:cs typeface="Microsoft Sans Serif"/>
              </a:rPr>
              <a:t>Республика Адыгея 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5">
                <a:latin typeface="Microsoft Sans Serif"/>
                <a:cs typeface="Microsoft Sans Serif"/>
              </a:rPr>
              <a:t>Республика </a:t>
            </a:r>
            <a:r>
              <a:rPr dirty="0" sz="1100" spc="35">
                <a:latin typeface="Microsoft Sans Serif"/>
                <a:cs typeface="Microsoft Sans Serif"/>
              </a:rPr>
              <a:t>Ингушетия </a:t>
            </a:r>
            <a:r>
              <a:rPr dirty="0" sz="1100" spc="40">
                <a:latin typeface="Microsoft Sans Serif"/>
                <a:cs typeface="Microsoft Sans Serif"/>
              </a:rPr>
              <a:t> </a:t>
            </a:r>
            <a:r>
              <a:rPr dirty="0" sz="1100" spc="5">
                <a:latin typeface="Microsoft Sans Serif"/>
                <a:cs typeface="Microsoft Sans Serif"/>
              </a:rPr>
              <a:t>Республика </a:t>
            </a:r>
            <a:r>
              <a:rPr dirty="0" sz="1100" spc="10">
                <a:latin typeface="Microsoft Sans Serif"/>
                <a:cs typeface="Microsoft Sans Serif"/>
              </a:rPr>
              <a:t>Калмыкия 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5">
                <a:latin typeface="Microsoft Sans Serif"/>
                <a:cs typeface="Microsoft Sans Serif"/>
              </a:rPr>
              <a:t>Республика Карелия </a:t>
            </a:r>
            <a:r>
              <a:rPr dirty="0" sz="1100" spc="10">
                <a:latin typeface="Microsoft Sans Serif"/>
                <a:cs typeface="Microsoft Sans Serif"/>
              </a:rPr>
              <a:t> </a:t>
            </a:r>
            <a:r>
              <a:rPr dirty="0" sz="1100" spc="5">
                <a:latin typeface="Microsoft Sans Serif"/>
                <a:cs typeface="Microsoft Sans Serif"/>
              </a:rPr>
              <a:t>Республика </a:t>
            </a:r>
            <a:r>
              <a:rPr dirty="0" sz="1100" spc="15">
                <a:latin typeface="Microsoft Sans Serif"/>
                <a:cs typeface="Microsoft Sans Serif"/>
              </a:rPr>
              <a:t>Крым </a:t>
            </a:r>
            <a:r>
              <a:rPr dirty="0" sz="1100" spc="20">
                <a:latin typeface="Microsoft Sans Serif"/>
                <a:cs typeface="Microsoft Sans Serif"/>
              </a:rPr>
              <a:t> </a:t>
            </a:r>
            <a:r>
              <a:rPr dirty="0" sz="1100" spc="5">
                <a:latin typeface="Microsoft Sans Serif"/>
                <a:cs typeface="Microsoft Sans Serif"/>
              </a:rPr>
              <a:t>Республика </a:t>
            </a:r>
            <a:r>
              <a:rPr dirty="0" sz="1100" spc="55">
                <a:latin typeface="Microsoft Sans Serif"/>
                <a:cs typeface="Microsoft Sans Serif"/>
              </a:rPr>
              <a:t>Марий </a:t>
            </a:r>
            <a:r>
              <a:rPr dirty="0" sz="1100" spc="-55">
                <a:latin typeface="Microsoft Sans Serif"/>
                <a:cs typeface="Microsoft Sans Serif"/>
              </a:rPr>
              <a:t>Эл </a:t>
            </a:r>
            <a:r>
              <a:rPr dirty="0" sz="1100" spc="-50">
                <a:latin typeface="Microsoft Sans Serif"/>
                <a:cs typeface="Microsoft Sans Serif"/>
              </a:rPr>
              <a:t> </a:t>
            </a:r>
            <a:r>
              <a:rPr dirty="0" sz="1100" spc="5">
                <a:latin typeface="Microsoft Sans Serif"/>
                <a:cs typeface="Microsoft Sans Serif"/>
              </a:rPr>
              <a:t>Республика</a:t>
            </a:r>
            <a:r>
              <a:rPr dirty="0" sz="1100" spc="-30">
                <a:latin typeface="Microsoft Sans Serif"/>
                <a:cs typeface="Microsoft Sans Serif"/>
              </a:rPr>
              <a:t> </a:t>
            </a:r>
            <a:r>
              <a:rPr dirty="0" sz="1100" spc="40">
                <a:latin typeface="Microsoft Sans Serif"/>
                <a:cs typeface="Microsoft Sans Serif"/>
              </a:rPr>
              <a:t>Мордовия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983069" y="5557297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983069" y="5795222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983069" y="6033147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983069" y="6271072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983069" y="6508998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983069" y="6746923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983069" y="6984848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983069" y="7222773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983069" y="7460698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983069" y="7698623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983069" y="7936548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0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983069" y="8174473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0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983069" y="8412398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5"/>
                </a:moveTo>
                <a:lnTo>
                  <a:pt x="20637" y="47585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6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983069" y="8650323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0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983069" y="8888248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6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983069" y="9126173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0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983069" y="9364098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0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111250" y="5319372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5259596" y="5172786"/>
            <a:ext cx="2103120" cy="4308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1900"/>
              </a:lnSpc>
              <a:spcBef>
                <a:spcPts val="100"/>
              </a:spcBef>
            </a:pPr>
            <a:r>
              <a:rPr dirty="0" sz="1100" spc="5">
                <a:latin typeface="Microsoft Sans Serif"/>
                <a:cs typeface="Microsoft Sans Serif"/>
              </a:rPr>
              <a:t>Республика </a:t>
            </a:r>
            <a:r>
              <a:rPr dirty="0" sz="1100" spc="-25">
                <a:latin typeface="Microsoft Sans Serif"/>
                <a:cs typeface="Microsoft Sans Serif"/>
              </a:rPr>
              <a:t>Саха </a:t>
            </a:r>
            <a:r>
              <a:rPr dirty="0" sz="1100" spc="-15">
                <a:latin typeface="Microsoft Sans Serif"/>
                <a:cs typeface="Microsoft Sans Serif"/>
              </a:rPr>
              <a:t>(Якутия) </a:t>
            </a:r>
            <a:r>
              <a:rPr dirty="0" sz="1100" spc="-10">
                <a:latin typeface="Microsoft Sans Serif"/>
                <a:cs typeface="Microsoft Sans Serif"/>
              </a:rPr>
              <a:t> </a:t>
            </a:r>
            <a:r>
              <a:rPr dirty="0" sz="1100" spc="5">
                <a:latin typeface="Microsoft Sans Serif"/>
                <a:cs typeface="Microsoft Sans Serif"/>
              </a:rPr>
              <a:t>Республика Северная Осетия </a:t>
            </a:r>
            <a:r>
              <a:rPr dirty="0" sz="1100" spc="-15">
                <a:latin typeface="Microsoft Sans Serif"/>
                <a:cs typeface="Microsoft Sans Serif"/>
              </a:rPr>
              <a:t>- </a:t>
            </a:r>
            <a:r>
              <a:rPr dirty="0" sz="1100" spc="-280">
                <a:latin typeface="Microsoft Sans Serif"/>
                <a:cs typeface="Microsoft Sans Serif"/>
              </a:rPr>
              <a:t> </a:t>
            </a:r>
            <a:r>
              <a:rPr dirty="0" sz="1100" spc="15">
                <a:latin typeface="Microsoft Sans Serif"/>
                <a:cs typeface="Microsoft Sans Serif"/>
              </a:rPr>
              <a:t>Алания</a:t>
            </a:r>
            <a:endParaRPr sz="1100">
              <a:latin typeface="Microsoft Sans Serif"/>
              <a:cs typeface="Microsoft Sans Serif"/>
            </a:endParaRPr>
          </a:p>
          <a:p>
            <a:pPr marL="12700" marR="516890">
              <a:lnSpc>
                <a:spcPct val="141900"/>
              </a:lnSpc>
            </a:pPr>
            <a:r>
              <a:rPr dirty="0" sz="1100">
                <a:latin typeface="Microsoft Sans Serif"/>
                <a:cs typeface="Microsoft Sans Serif"/>
              </a:rPr>
              <a:t>Ростовская </a:t>
            </a:r>
            <a:r>
              <a:rPr dirty="0" sz="1100" spc="10">
                <a:latin typeface="Microsoft Sans Serif"/>
                <a:cs typeface="Microsoft Sans Serif"/>
              </a:rPr>
              <a:t>область 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Рязанская </a:t>
            </a:r>
            <a:r>
              <a:rPr dirty="0" sz="1100" spc="10">
                <a:latin typeface="Microsoft Sans Serif"/>
                <a:cs typeface="Microsoft Sans Serif"/>
              </a:rPr>
              <a:t>область 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>
                <a:latin typeface="Microsoft Sans Serif"/>
                <a:cs typeface="Microsoft Sans Serif"/>
              </a:rPr>
              <a:t>Саратовская </a:t>
            </a:r>
            <a:r>
              <a:rPr dirty="0" sz="1100" spc="10">
                <a:latin typeface="Microsoft Sans Serif"/>
                <a:cs typeface="Microsoft Sans Serif"/>
              </a:rPr>
              <a:t>область 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>
                <a:latin typeface="Microsoft Sans Serif"/>
                <a:cs typeface="Microsoft Sans Serif"/>
              </a:rPr>
              <a:t>Свердловская </a:t>
            </a:r>
            <a:r>
              <a:rPr dirty="0" sz="1100" spc="10">
                <a:latin typeface="Microsoft Sans Serif"/>
                <a:cs typeface="Microsoft Sans Serif"/>
              </a:rPr>
              <a:t>область 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>
                <a:latin typeface="Microsoft Sans Serif"/>
                <a:cs typeface="Microsoft Sans Serif"/>
              </a:rPr>
              <a:t>Смоленская </a:t>
            </a:r>
            <a:r>
              <a:rPr dirty="0" sz="1100" spc="10">
                <a:latin typeface="Microsoft Sans Serif"/>
                <a:cs typeface="Microsoft Sans Serif"/>
              </a:rPr>
              <a:t>область 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20">
                <a:latin typeface="Microsoft Sans Serif"/>
                <a:cs typeface="Microsoft Sans Serif"/>
              </a:rPr>
              <a:t>Ставропольский </a:t>
            </a:r>
            <a:r>
              <a:rPr dirty="0" sz="1100" spc="35">
                <a:latin typeface="Microsoft Sans Serif"/>
                <a:cs typeface="Microsoft Sans Serif"/>
              </a:rPr>
              <a:t>край </a:t>
            </a:r>
            <a:r>
              <a:rPr dirty="0" sz="1100" spc="4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Тульская </a:t>
            </a:r>
            <a:r>
              <a:rPr dirty="0" sz="1100" spc="10">
                <a:latin typeface="Microsoft Sans Serif"/>
                <a:cs typeface="Microsoft Sans Serif"/>
              </a:rPr>
              <a:t>область 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10">
                <a:latin typeface="Microsoft Sans Serif"/>
                <a:cs typeface="Microsoft Sans Serif"/>
              </a:rPr>
              <a:t>Тюменская область </a:t>
            </a:r>
            <a:r>
              <a:rPr dirty="0" sz="1100" spc="15">
                <a:latin typeface="Microsoft Sans Serif"/>
                <a:cs typeface="Microsoft Sans Serif"/>
              </a:rPr>
              <a:t> Ульяновская </a:t>
            </a:r>
            <a:r>
              <a:rPr dirty="0" sz="1100" spc="10">
                <a:latin typeface="Microsoft Sans Serif"/>
                <a:cs typeface="Microsoft Sans Serif"/>
              </a:rPr>
              <a:t>область 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25">
                <a:latin typeface="Microsoft Sans Serif"/>
                <a:cs typeface="Microsoft Sans Serif"/>
              </a:rPr>
              <a:t>Ханты-Мансийский </a:t>
            </a:r>
            <a:r>
              <a:rPr dirty="0" sz="1100" spc="-25">
                <a:latin typeface="Microsoft Sans Serif"/>
                <a:cs typeface="Microsoft Sans Serif"/>
              </a:rPr>
              <a:t>АО </a:t>
            </a:r>
            <a:r>
              <a:rPr dirty="0" sz="1100" spc="-280">
                <a:latin typeface="Microsoft Sans Serif"/>
                <a:cs typeface="Microsoft Sans Serif"/>
              </a:rPr>
              <a:t> </a:t>
            </a:r>
            <a:r>
              <a:rPr dirty="0" sz="1100">
                <a:latin typeface="Microsoft Sans Serif"/>
                <a:cs typeface="Microsoft Sans Serif"/>
              </a:rPr>
              <a:t>Херсонская </a:t>
            </a:r>
            <a:r>
              <a:rPr dirty="0" sz="1100" spc="10">
                <a:latin typeface="Microsoft Sans Serif"/>
                <a:cs typeface="Microsoft Sans Serif"/>
              </a:rPr>
              <a:t>область </a:t>
            </a:r>
            <a:r>
              <a:rPr dirty="0" sz="1100" spc="15">
                <a:latin typeface="Microsoft Sans Serif"/>
                <a:cs typeface="Microsoft Sans Serif"/>
              </a:rPr>
              <a:t> Челябинская </a:t>
            </a:r>
            <a:r>
              <a:rPr dirty="0" sz="1100" spc="10">
                <a:latin typeface="Microsoft Sans Serif"/>
                <a:cs typeface="Microsoft Sans Serif"/>
              </a:rPr>
              <a:t>область </a:t>
            </a:r>
            <a:r>
              <a:rPr dirty="0" sz="1100" spc="15">
                <a:latin typeface="Microsoft Sans Serif"/>
                <a:cs typeface="Microsoft Sans Serif"/>
              </a:rPr>
              <a:t> </a:t>
            </a:r>
            <a:r>
              <a:rPr dirty="0" sz="1100" spc="10">
                <a:latin typeface="Microsoft Sans Serif"/>
                <a:cs typeface="Microsoft Sans Serif"/>
              </a:rPr>
              <a:t>Чувашская </a:t>
            </a:r>
            <a:r>
              <a:rPr dirty="0" sz="1100" spc="5">
                <a:latin typeface="Microsoft Sans Serif"/>
                <a:cs typeface="Microsoft Sans Serif"/>
              </a:rPr>
              <a:t>Республика </a:t>
            </a:r>
            <a:r>
              <a:rPr dirty="0" sz="1100" spc="-280">
                <a:latin typeface="Microsoft Sans Serif"/>
                <a:cs typeface="Microsoft Sans Serif"/>
              </a:rPr>
              <a:t> </a:t>
            </a:r>
            <a:r>
              <a:rPr dirty="0" sz="1100" spc="15">
                <a:latin typeface="Microsoft Sans Serif"/>
                <a:cs typeface="Microsoft Sans Serif"/>
              </a:rPr>
              <a:t>Ямало-Ненецкий </a:t>
            </a:r>
            <a:r>
              <a:rPr dirty="0" sz="1100" spc="-25">
                <a:latin typeface="Microsoft Sans Serif"/>
                <a:cs typeface="Microsoft Sans Serif"/>
              </a:rPr>
              <a:t>АО </a:t>
            </a:r>
            <a:r>
              <a:rPr dirty="0" sz="1100" spc="-20">
                <a:latin typeface="Microsoft Sans Serif"/>
                <a:cs typeface="Microsoft Sans Serif"/>
              </a:rPr>
              <a:t> </a:t>
            </a:r>
            <a:r>
              <a:rPr dirty="0" sz="1100" spc="-5">
                <a:latin typeface="Microsoft Sans Serif"/>
                <a:cs typeface="Microsoft Sans Serif"/>
              </a:rPr>
              <a:t>Ярославская</a:t>
            </a:r>
            <a:r>
              <a:rPr dirty="0" sz="1100" spc="-20">
                <a:latin typeface="Microsoft Sans Serif"/>
                <a:cs typeface="Microsoft Sans Serif"/>
              </a:rPr>
              <a:t> </a:t>
            </a:r>
            <a:r>
              <a:rPr dirty="0" sz="1100" spc="10">
                <a:latin typeface="Microsoft Sans Serif"/>
                <a:cs typeface="Microsoft Sans Serif"/>
              </a:rPr>
              <a:t>область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111250" y="5557297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111250" y="6033147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111250" y="6271072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111250" y="6508998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111250" y="6746923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111250" y="6984848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111250" y="7222773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111250" y="7460698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111250" y="7698623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111250" y="7936548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0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111250" y="8174473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0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111250" y="8412398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5"/>
                </a:moveTo>
                <a:lnTo>
                  <a:pt x="20637" y="47585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6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111250" y="8650323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0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111250" y="8888248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1"/>
                </a:lnTo>
                <a:lnTo>
                  <a:pt x="0" y="26947"/>
                </a:lnTo>
                <a:lnTo>
                  <a:pt x="0" y="20636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111250" y="9126173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0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111250" y="9364098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6947" y="47584"/>
                </a:moveTo>
                <a:lnTo>
                  <a:pt x="20637" y="47584"/>
                </a:lnTo>
                <a:lnTo>
                  <a:pt x="17602" y="46980"/>
                </a:lnTo>
                <a:lnTo>
                  <a:pt x="0" y="26947"/>
                </a:lnTo>
                <a:lnTo>
                  <a:pt x="0" y="20637"/>
                </a:lnTo>
                <a:lnTo>
                  <a:pt x="20637" y="0"/>
                </a:lnTo>
                <a:lnTo>
                  <a:pt x="26947" y="0"/>
                </a:lnTo>
                <a:lnTo>
                  <a:pt x="47585" y="23792"/>
                </a:lnTo>
                <a:lnTo>
                  <a:pt x="47585" y="26947"/>
                </a:lnTo>
                <a:lnTo>
                  <a:pt x="26947" y="475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246" y="424615"/>
            <a:ext cx="6452870" cy="1113790"/>
          </a:xfrm>
          <a:custGeom>
            <a:avLst/>
            <a:gdLst/>
            <a:ahLst/>
            <a:cxnLst/>
            <a:rect l="l" t="t" r="r" b="b"/>
            <a:pathLst>
              <a:path w="6452870" h="1113790">
                <a:moveTo>
                  <a:pt x="6262895" y="1113489"/>
                </a:moveTo>
                <a:lnTo>
                  <a:pt x="189580" y="1113489"/>
                </a:lnTo>
                <a:lnTo>
                  <a:pt x="139265" y="1106696"/>
                </a:lnTo>
                <a:lnTo>
                  <a:pt x="94002" y="1087538"/>
                </a:lnTo>
                <a:lnTo>
                  <a:pt x="55616" y="1057841"/>
                </a:lnTo>
                <a:lnTo>
                  <a:pt x="25936" y="1019434"/>
                </a:lnTo>
                <a:lnTo>
                  <a:pt x="6788" y="974145"/>
                </a:lnTo>
                <a:lnTo>
                  <a:pt x="0" y="923802"/>
                </a:lnTo>
                <a:lnTo>
                  <a:pt x="0" y="189686"/>
                </a:lnTo>
                <a:lnTo>
                  <a:pt x="6788" y="139343"/>
                </a:lnTo>
                <a:lnTo>
                  <a:pt x="25936" y="94054"/>
                </a:lnTo>
                <a:lnTo>
                  <a:pt x="55616" y="55647"/>
                </a:lnTo>
                <a:lnTo>
                  <a:pt x="94002" y="25951"/>
                </a:lnTo>
                <a:lnTo>
                  <a:pt x="139265" y="6792"/>
                </a:lnTo>
                <a:lnTo>
                  <a:pt x="189580" y="0"/>
                </a:lnTo>
                <a:lnTo>
                  <a:pt x="6262895" y="0"/>
                </a:lnTo>
                <a:lnTo>
                  <a:pt x="6313210" y="6792"/>
                </a:lnTo>
                <a:lnTo>
                  <a:pt x="6358474" y="25951"/>
                </a:lnTo>
                <a:lnTo>
                  <a:pt x="6396860" y="55647"/>
                </a:lnTo>
                <a:lnTo>
                  <a:pt x="6426540" y="94054"/>
                </a:lnTo>
                <a:lnTo>
                  <a:pt x="6445688" y="139343"/>
                </a:lnTo>
                <a:lnTo>
                  <a:pt x="6452477" y="189686"/>
                </a:lnTo>
                <a:lnTo>
                  <a:pt x="6452477" y="923802"/>
                </a:lnTo>
                <a:lnTo>
                  <a:pt x="6445688" y="974145"/>
                </a:lnTo>
                <a:lnTo>
                  <a:pt x="6426540" y="1019434"/>
                </a:lnTo>
                <a:lnTo>
                  <a:pt x="6396860" y="1057841"/>
                </a:lnTo>
                <a:lnTo>
                  <a:pt x="6358474" y="1087538"/>
                </a:lnTo>
                <a:lnTo>
                  <a:pt x="6313210" y="1106696"/>
                </a:lnTo>
                <a:lnTo>
                  <a:pt x="6262895" y="1113489"/>
                </a:lnTo>
                <a:close/>
              </a:path>
            </a:pathLst>
          </a:custGeom>
          <a:solidFill>
            <a:srgbClr val="F5F1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55365" y="9807792"/>
            <a:ext cx="6101080" cy="0"/>
          </a:xfrm>
          <a:custGeom>
            <a:avLst/>
            <a:gdLst/>
            <a:ahLst/>
            <a:cxnLst/>
            <a:rect l="l" t="t" r="r" b="b"/>
            <a:pathLst>
              <a:path w="6101080" h="0">
                <a:moveTo>
                  <a:pt x="0" y="0"/>
                </a:moveTo>
                <a:lnTo>
                  <a:pt x="6100544" y="0"/>
                </a:lnTo>
              </a:path>
            </a:pathLst>
          </a:custGeom>
          <a:ln w="9517">
            <a:solidFill>
              <a:srgbClr val="D854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17893" y="2097582"/>
            <a:ext cx="311785" cy="688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350" spc="-1130">
                <a:solidFill>
                  <a:srgbClr val="D85428"/>
                </a:solidFill>
                <a:latin typeface="Microsoft Sans Serif"/>
                <a:cs typeface="Microsoft Sans Serif"/>
              </a:rPr>
              <a:t>1</a:t>
            </a:r>
            <a:r>
              <a:rPr dirty="0" sz="4350" spc="-254">
                <a:solidFill>
                  <a:srgbClr val="D85428"/>
                </a:solidFill>
                <a:latin typeface="Microsoft Sans Serif"/>
                <a:cs typeface="Microsoft Sans Serif"/>
              </a:rPr>
              <a:t>.</a:t>
            </a:r>
            <a:endParaRPr sz="435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3021" y="3606484"/>
            <a:ext cx="447675" cy="6153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850" spc="325">
                <a:solidFill>
                  <a:srgbClr val="D85428"/>
                </a:solidFill>
                <a:latin typeface="Microsoft Sans Serif"/>
                <a:cs typeface="Microsoft Sans Serif"/>
              </a:rPr>
              <a:t>2</a:t>
            </a:r>
            <a:r>
              <a:rPr dirty="0" sz="3850" spc="-220">
                <a:solidFill>
                  <a:srgbClr val="D85428"/>
                </a:solidFill>
                <a:latin typeface="Microsoft Sans Serif"/>
                <a:cs typeface="Microsoft Sans Serif"/>
              </a:rPr>
              <a:t>.</a:t>
            </a:r>
            <a:endParaRPr sz="385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1153" y="4995054"/>
            <a:ext cx="443230" cy="6153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850" spc="290">
                <a:solidFill>
                  <a:srgbClr val="D85428"/>
                </a:solidFill>
                <a:latin typeface="Microsoft Sans Serif"/>
                <a:cs typeface="Microsoft Sans Serif"/>
              </a:rPr>
              <a:t>3</a:t>
            </a:r>
            <a:r>
              <a:rPr dirty="0" sz="3850" spc="-220">
                <a:solidFill>
                  <a:srgbClr val="D85428"/>
                </a:solidFill>
                <a:latin typeface="Microsoft Sans Serif"/>
                <a:cs typeface="Microsoft Sans Serif"/>
              </a:rPr>
              <a:t>.</a:t>
            </a:r>
            <a:endParaRPr sz="385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78052" y="605146"/>
            <a:ext cx="4822190" cy="692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18110" marR="5080" indent="-106045">
              <a:lnSpc>
                <a:spcPct val="128600"/>
              </a:lnSpc>
              <a:spcBef>
                <a:spcPts val="100"/>
              </a:spcBef>
            </a:pPr>
            <a:r>
              <a:rPr dirty="0" sz="1700" spc="135" b="1">
                <a:solidFill>
                  <a:srgbClr val="D85428"/>
                </a:solidFill>
                <a:latin typeface="Arial"/>
                <a:cs typeface="Arial"/>
              </a:rPr>
              <a:t>Как</a:t>
            </a:r>
            <a:r>
              <a:rPr dirty="0" sz="1700" spc="-15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1700" spc="-75" b="1">
                <a:solidFill>
                  <a:srgbClr val="D85428"/>
                </a:solidFill>
                <a:latin typeface="Arial"/>
                <a:cs typeface="Arial"/>
              </a:rPr>
              <a:t>с</a:t>
            </a:r>
            <a:r>
              <a:rPr dirty="0" sz="1700" spc="-10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1700" spc="90" b="1">
                <a:solidFill>
                  <a:srgbClr val="D85428"/>
                </a:solidFill>
                <a:latin typeface="Arial"/>
                <a:cs typeface="Arial"/>
              </a:rPr>
              <a:t>помощью</a:t>
            </a:r>
            <a:r>
              <a:rPr dirty="0" sz="1700" spc="-15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1700" spc="135" b="1">
                <a:solidFill>
                  <a:srgbClr val="D85428"/>
                </a:solidFill>
                <a:latin typeface="Arial"/>
                <a:cs typeface="Arial"/>
              </a:rPr>
              <a:t>жилищного</a:t>
            </a:r>
            <a:r>
              <a:rPr dirty="0" sz="1700" spc="-10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1700" spc="90" b="1">
                <a:solidFill>
                  <a:srgbClr val="D85428"/>
                </a:solidFill>
                <a:latin typeface="Arial"/>
                <a:cs typeface="Arial"/>
              </a:rPr>
              <a:t>сертификата </a:t>
            </a:r>
            <a:r>
              <a:rPr dirty="0" sz="1700" spc="-455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1700" spc="45" b="1">
                <a:solidFill>
                  <a:srgbClr val="D85428"/>
                </a:solidFill>
                <a:latin typeface="Arial"/>
                <a:cs typeface="Arial"/>
              </a:rPr>
              <a:t>выбрать</a:t>
            </a:r>
            <a:r>
              <a:rPr dirty="0" sz="1700" spc="-5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1700" spc="175" b="1">
                <a:solidFill>
                  <a:srgbClr val="D85428"/>
                </a:solidFill>
                <a:latin typeface="Arial"/>
                <a:cs typeface="Arial"/>
              </a:rPr>
              <a:t>и</a:t>
            </a:r>
            <a:r>
              <a:rPr dirty="0" sz="1700" spc="-5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1700" spc="85" b="1">
                <a:solidFill>
                  <a:srgbClr val="D85428"/>
                </a:solidFill>
                <a:latin typeface="Arial"/>
                <a:cs typeface="Arial"/>
              </a:rPr>
              <a:t>оплатить</a:t>
            </a:r>
            <a:r>
              <a:rPr dirty="0" sz="1700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1700" spc="120" b="1">
                <a:solidFill>
                  <a:srgbClr val="D85428"/>
                </a:solidFill>
                <a:latin typeface="Arial"/>
                <a:cs typeface="Arial"/>
              </a:rPr>
              <a:t>жилое</a:t>
            </a:r>
            <a:r>
              <a:rPr dirty="0" sz="1700" spc="-5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1700" spc="114" b="1">
                <a:solidFill>
                  <a:srgbClr val="D85428"/>
                </a:solidFill>
                <a:latin typeface="Arial"/>
                <a:cs typeface="Arial"/>
              </a:rPr>
              <a:t>помещение</a:t>
            </a:r>
            <a:endParaRPr sz="1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1955" y="1993656"/>
            <a:ext cx="2421255" cy="98234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1700" spc="-20" b="1">
                <a:solidFill>
                  <a:srgbClr val="421D0E"/>
                </a:solidFill>
                <a:latin typeface="Arial"/>
                <a:cs typeface="Arial"/>
              </a:rPr>
              <a:t>ПОДАТЬ</a:t>
            </a:r>
            <a:r>
              <a:rPr dirty="0" sz="1700" spc="-75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700" spc="10" b="1">
                <a:solidFill>
                  <a:srgbClr val="421D0E"/>
                </a:solidFill>
                <a:latin typeface="Arial"/>
                <a:cs typeface="Arial"/>
              </a:rPr>
              <a:t>ДОКУМЕНТЫ</a:t>
            </a:r>
            <a:endParaRPr sz="1700">
              <a:latin typeface="Arial"/>
              <a:cs typeface="Arial"/>
            </a:endParaRPr>
          </a:p>
          <a:p>
            <a:pPr algn="ctr" marL="208279" marR="238125" indent="37465">
              <a:lnSpc>
                <a:spcPct val="124900"/>
              </a:lnSpc>
              <a:spcBef>
                <a:spcPts val="550"/>
              </a:spcBef>
            </a:pPr>
            <a:r>
              <a:rPr dirty="0" sz="1100" spc="60">
                <a:latin typeface="Microsoft Sans Serif"/>
                <a:cs typeface="Microsoft Sans Serif"/>
              </a:rPr>
              <a:t>уполномоченный </a:t>
            </a:r>
            <a:r>
              <a:rPr dirty="0" sz="1100" spc="65">
                <a:latin typeface="Microsoft Sans Serif"/>
                <a:cs typeface="Microsoft Sans Serif"/>
              </a:rPr>
              <a:t> </a:t>
            </a:r>
            <a:r>
              <a:rPr dirty="0" sz="1100" spc="60">
                <a:latin typeface="Microsoft Sans Serif"/>
                <a:cs typeface="Microsoft Sans Serif"/>
              </a:rPr>
              <a:t>региональный</a:t>
            </a:r>
            <a:r>
              <a:rPr dirty="0" sz="1100" spc="-25">
                <a:latin typeface="Microsoft Sans Serif"/>
                <a:cs typeface="Microsoft Sans Serif"/>
              </a:rPr>
              <a:t> </a:t>
            </a:r>
            <a:r>
              <a:rPr dirty="0" sz="1100" spc="55">
                <a:latin typeface="Microsoft Sans Serif"/>
                <a:cs typeface="Microsoft Sans Serif"/>
              </a:rPr>
              <a:t>орган</a:t>
            </a:r>
            <a:r>
              <a:rPr dirty="0" sz="1100" spc="-20">
                <a:latin typeface="Microsoft Sans Serif"/>
                <a:cs typeface="Microsoft Sans Serif"/>
              </a:rPr>
              <a:t> </a:t>
            </a:r>
            <a:r>
              <a:rPr dirty="0" sz="1100" spc="25">
                <a:latin typeface="Microsoft Sans Serif"/>
                <a:cs typeface="Microsoft Sans Serif"/>
              </a:rPr>
              <a:t>власти </a:t>
            </a:r>
            <a:r>
              <a:rPr dirty="0" sz="1100" spc="-275">
                <a:latin typeface="Microsoft Sans Serif"/>
                <a:cs typeface="Microsoft Sans Serif"/>
              </a:rPr>
              <a:t> </a:t>
            </a:r>
            <a:r>
              <a:rPr dirty="0" sz="1100" spc="60">
                <a:latin typeface="Microsoft Sans Serif"/>
                <a:cs typeface="Microsoft Sans Serif"/>
              </a:rPr>
              <a:t>или</a:t>
            </a:r>
            <a:r>
              <a:rPr dirty="0" sz="1100" spc="5">
                <a:latin typeface="Microsoft Sans Serif"/>
                <a:cs typeface="Microsoft Sans Serif"/>
              </a:rPr>
              <a:t> МФЦ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5776" y="3356983"/>
            <a:ext cx="2953385" cy="2997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800" spc="25" b="1">
                <a:solidFill>
                  <a:srgbClr val="421D0E"/>
                </a:solidFill>
                <a:latin typeface="Arial"/>
                <a:cs typeface="Arial"/>
              </a:rPr>
              <a:t>ПОЛУЧИТЬ</a:t>
            </a:r>
            <a:r>
              <a:rPr dirty="0" sz="1800" spc="-90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421D0E"/>
                </a:solidFill>
                <a:latin typeface="Arial"/>
                <a:cs typeface="Arial"/>
              </a:rPr>
              <a:t>СЕРТИФИКАТ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44664" y="3694190"/>
            <a:ext cx="2098040" cy="8629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24900"/>
              </a:lnSpc>
              <a:spcBef>
                <a:spcPts val="100"/>
              </a:spcBef>
            </a:pPr>
            <a:r>
              <a:rPr dirty="0" sz="1100" spc="40">
                <a:latin typeface="Microsoft Sans Serif"/>
                <a:cs typeface="Microsoft Sans Serif"/>
              </a:rPr>
              <a:t>в </a:t>
            </a:r>
            <a:r>
              <a:rPr dirty="0" sz="1100" spc="55">
                <a:latin typeface="Microsoft Sans Serif"/>
                <a:cs typeface="Microsoft Sans Serif"/>
              </a:rPr>
              <a:t>уполномоченном </a:t>
            </a:r>
            <a:r>
              <a:rPr dirty="0" sz="1100" spc="60">
                <a:latin typeface="Microsoft Sans Serif"/>
                <a:cs typeface="Microsoft Sans Serif"/>
              </a:rPr>
              <a:t> </a:t>
            </a:r>
            <a:r>
              <a:rPr dirty="0" sz="1100" spc="55">
                <a:latin typeface="Microsoft Sans Serif"/>
                <a:cs typeface="Microsoft Sans Serif"/>
              </a:rPr>
              <a:t>региональном</a:t>
            </a:r>
            <a:r>
              <a:rPr dirty="0" sz="1100" spc="-20">
                <a:latin typeface="Microsoft Sans Serif"/>
                <a:cs typeface="Microsoft Sans Serif"/>
              </a:rPr>
              <a:t> </a:t>
            </a:r>
            <a:r>
              <a:rPr dirty="0" sz="1100" spc="50">
                <a:latin typeface="Microsoft Sans Serif"/>
                <a:cs typeface="Microsoft Sans Serif"/>
              </a:rPr>
              <a:t>органе</a:t>
            </a:r>
            <a:r>
              <a:rPr dirty="0" sz="1100" spc="-20">
                <a:latin typeface="Microsoft Sans Serif"/>
                <a:cs typeface="Microsoft Sans Serif"/>
              </a:rPr>
              <a:t> </a:t>
            </a:r>
            <a:r>
              <a:rPr dirty="0" sz="1100" spc="15">
                <a:latin typeface="Microsoft Sans Serif"/>
                <a:cs typeface="Microsoft Sans Serif"/>
              </a:rPr>
              <a:t>власти, </a:t>
            </a:r>
            <a:r>
              <a:rPr dirty="0" sz="1100" spc="-280">
                <a:latin typeface="Microsoft Sans Serif"/>
                <a:cs typeface="Microsoft Sans Serif"/>
              </a:rPr>
              <a:t> </a:t>
            </a:r>
            <a:r>
              <a:rPr dirty="0" sz="1100" spc="5">
                <a:latin typeface="Microsoft Sans Serif"/>
                <a:cs typeface="Microsoft Sans Serif"/>
              </a:rPr>
              <a:t>МФЦ</a:t>
            </a:r>
            <a:endParaRPr sz="1100">
              <a:latin typeface="Microsoft Sans Serif"/>
              <a:cs typeface="Microsoft Sans Serif"/>
            </a:endParaRPr>
          </a:p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1100" spc="60">
                <a:latin typeface="Microsoft Sans Serif"/>
                <a:cs typeface="Microsoft Sans Serif"/>
              </a:rPr>
              <a:t>или</a:t>
            </a:r>
            <a:r>
              <a:rPr dirty="0" sz="1100" spc="-5">
                <a:latin typeface="Microsoft Sans Serif"/>
                <a:cs typeface="Microsoft Sans Serif"/>
              </a:rPr>
              <a:t> </a:t>
            </a:r>
            <a:r>
              <a:rPr dirty="0" sz="1100" spc="65">
                <a:latin typeface="Microsoft Sans Serif"/>
                <a:cs typeface="Microsoft Sans Serif"/>
              </a:rPr>
              <a:t>по</a:t>
            </a:r>
            <a:r>
              <a:rPr dirty="0" sz="1100">
                <a:latin typeface="Microsoft Sans Serif"/>
                <a:cs typeface="Microsoft Sans Serif"/>
              </a:rPr>
              <a:t> </a:t>
            </a:r>
            <a:r>
              <a:rPr dirty="0" sz="1100" spc="45">
                <a:latin typeface="Microsoft Sans Serif"/>
                <a:cs typeface="Microsoft Sans Serif"/>
              </a:rPr>
              <a:t>электронной</a:t>
            </a:r>
            <a:r>
              <a:rPr dirty="0" sz="1100">
                <a:latin typeface="Microsoft Sans Serif"/>
                <a:cs typeface="Microsoft Sans Serif"/>
              </a:rPr>
              <a:t> </a:t>
            </a:r>
            <a:r>
              <a:rPr dirty="0" sz="1100" spc="50">
                <a:latin typeface="Microsoft Sans Serif"/>
                <a:cs typeface="Microsoft Sans Serif"/>
              </a:rPr>
              <a:t>почте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35523" y="1937151"/>
            <a:ext cx="3653154" cy="1325880"/>
          </a:xfrm>
          <a:prstGeom prst="rect">
            <a:avLst/>
          </a:prstGeom>
        </p:spPr>
        <p:txBody>
          <a:bodyPr wrap="square" lIns="0" tIns="43815" rIns="0" bIns="0" rtlCol="0" vert="horz">
            <a:spAutoFit/>
          </a:bodyPr>
          <a:lstStyle/>
          <a:p>
            <a:pPr marL="314325">
              <a:lnSpc>
                <a:spcPct val="100000"/>
              </a:lnSpc>
              <a:spcBef>
                <a:spcPts val="345"/>
              </a:spcBef>
            </a:pPr>
            <a:r>
              <a:rPr dirty="0" sz="1700" spc="35" b="1">
                <a:solidFill>
                  <a:srgbClr val="421D0E"/>
                </a:solidFill>
                <a:latin typeface="Arial"/>
                <a:cs typeface="Arial"/>
              </a:rPr>
              <a:t>Список</a:t>
            </a:r>
            <a:r>
              <a:rPr dirty="0" sz="1700" spc="-55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700" spc="55" b="1">
                <a:solidFill>
                  <a:srgbClr val="421D0E"/>
                </a:solidFill>
                <a:latin typeface="Arial"/>
                <a:cs typeface="Arial"/>
              </a:rPr>
              <a:t>документов:</a:t>
            </a:r>
            <a:endParaRPr sz="1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900" spc="10">
                <a:latin typeface="Microsoft Sans Serif"/>
                <a:cs typeface="Microsoft Sans Serif"/>
              </a:rPr>
              <a:t>Документы,</a:t>
            </a:r>
            <a:r>
              <a:rPr dirty="0" sz="900" spc="15">
                <a:latin typeface="Microsoft Sans Serif"/>
                <a:cs typeface="Microsoft Sans Serif"/>
              </a:rPr>
              <a:t> </a:t>
            </a:r>
            <a:r>
              <a:rPr dirty="0" sz="900" spc="30">
                <a:latin typeface="Microsoft Sans Serif"/>
                <a:cs typeface="Microsoft Sans Serif"/>
              </a:rPr>
              <a:t>удостоверяющие</a:t>
            </a:r>
            <a:r>
              <a:rPr dirty="0" sz="900" spc="15">
                <a:latin typeface="Microsoft Sans Serif"/>
                <a:cs typeface="Microsoft Sans Serif"/>
              </a:rPr>
              <a:t> </a:t>
            </a:r>
            <a:r>
              <a:rPr dirty="0" sz="900" spc="40">
                <a:latin typeface="Microsoft Sans Serif"/>
                <a:cs typeface="Microsoft Sans Serif"/>
              </a:rPr>
              <a:t>личность</a:t>
            </a:r>
            <a:r>
              <a:rPr dirty="0" sz="900" spc="15">
                <a:latin typeface="Microsoft Sans Serif"/>
                <a:cs typeface="Microsoft Sans Serif"/>
              </a:rPr>
              <a:t> заявителя </a:t>
            </a:r>
            <a:r>
              <a:rPr dirty="0" sz="900" spc="65">
                <a:latin typeface="Microsoft Sans Serif"/>
                <a:cs typeface="Microsoft Sans Serif"/>
              </a:rPr>
              <a:t>и</a:t>
            </a:r>
            <a:r>
              <a:rPr dirty="0" sz="900" spc="15">
                <a:latin typeface="Microsoft Sans Serif"/>
                <a:cs typeface="Microsoft Sans Serif"/>
              </a:rPr>
              <a:t> </a:t>
            </a:r>
            <a:r>
              <a:rPr dirty="0" sz="900" spc="25">
                <a:latin typeface="Microsoft Sans Serif"/>
                <a:cs typeface="Microsoft Sans Serif"/>
              </a:rPr>
              <a:t>каждого</a:t>
            </a:r>
            <a:endParaRPr sz="9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dirty="0" sz="900" spc="30">
                <a:latin typeface="Microsoft Sans Serif"/>
                <a:cs typeface="Microsoft Sans Serif"/>
              </a:rPr>
              <a:t>члена</a:t>
            </a:r>
            <a:r>
              <a:rPr dirty="0" sz="900" spc="-30">
                <a:latin typeface="Microsoft Sans Serif"/>
                <a:cs typeface="Microsoft Sans Serif"/>
              </a:rPr>
              <a:t> </a:t>
            </a:r>
            <a:r>
              <a:rPr dirty="0" sz="900" spc="30">
                <a:latin typeface="Microsoft Sans Serif"/>
                <a:cs typeface="Microsoft Sans Serif"/>
              </a:rPr>
              <a:t>семьи</a:t>
            </a:r>
            <a:endParaRPr sz="9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900" spc="20">
                <a:latin typeface="Microsoft Sans Serif"/>
                <a:cs typeface="Microsoft Sans Serif"/>
              </a:rPr>
              <a:t>Заявление</a:t>
            </a:r>
            <a:r>
              <a:rPr dirty="0" sz="900">
                <a:latin typeface="Microsoft Sans Serif"/>
                <a:cs typeface="Microsoft Sans Serif"/>
              </a:rPr>
              <a:t> </a:t>
            </a:r>
            <a:r>
              <a:rPr dirty="0" sz="900" spc="40">
                <a:latin typeface="Microsoft Sans Serif"/>
                <a:cs typeface="Microsoft Sans Serif"/>
              </a:rPr>
              <a:t>о</a:t>
            </a:r>
            <a:r>
              <a:rPr dirty="0" sz="900" spc="5">
                <a:latin typeface="Microsoft Sans Serif"/>
                <a:cs typeface="Microsoft Sans Serif"/>
              </a:rPr>
              <a:t> </a:t>
            </a:r>
            <a:r>
              <a:rPr dirty="0" sz="900" spc="30">
                <a:latin typeface="Microsoft Sans Serif"/>
                <a:cs typeface="Microsoft Sans Serif"/>
              </a:rPr>
              <a:t>предоставлении</a:t>
            </a:r>
            <a:r>
              <a:rPr dirty="0" sz="900">
                <a:latin typeface="Microsoft Sans Serif"/>
                <a:cs typeface="Microsoft Sans Serif"/>
              </a:rPr>
              <a:t> </a:t>
            </a:r>
            <a:r>
              <a:rPr dirty="0" sz="900" spc="10">
                <a:latin typeface="Microsoft Sans Serif"/>
                <a:cs typeface="Microsoft Sans Serif"/>
              </a:rPr>
              <a:t>сертификата</a:t>
            </a:r>
            <a:endParaRPr sz="900">
              <a:latin typeface="Microsoft Sans Serif"/>
              <a:cs typeface="Microsoft Sans Serif"/>
            </a:endParaRPr>
          </a:p>
          <a:p>
            <a:pPr marL="12700" marR="5080">
              <a:lnSpc>
                <a:spcPct val="124900"/>
              </a:lnSpc>
            </a:pPr>
            <a:r>
              <a:rPr dirty="0" sz="900" spc="10">
                <a:latin typeface="Microsoft Sans Serif"/>
                <a:cs typeface="Microsoft Sans Serif"/>
              </a:rPr>
              <a:t>Документы, </a:t>
            </a:r>
            <a:r>
              <a:rPr dirty="0" sz="900" spc="30">
                <a:latin typeface="Microsoft Sans Serif"/>
                <a:cs typeface="Microsoft Sans Serif"/>
              </a:rPr>
              <a:t>подтверждающие </a:t>
            </a:r>
            <a:r>
              <a:rPr dirty="0" sz="900" spc="25">
                <a:latin typeface="Microsoft Sans Serif"/>
                <a:cs typeface="Microsoft Sans Serif"/>
              </a:rPr>
              <a:t>родство </a:t>
            </a:r>
            <a:r>
              <a:rPr dirty="0" sz="900" spc="40">
                <a:latin typeface="Microsoft Sans Serif"/>
                <a:cs typeface="Microsoft Sans Serif"/>
              </a:rPr>
              <a:t>членов </a:t>
            </a:r>
            <a:r>
              <a:rPr dirty="0" sz="900" spc="30">
                <a:latin typeface="Microsoft Sans Serif"/>
                <a:cs typeface="Microsoft Sans Serif"/>
              </a:rPr>
              <a:t>семьи </a:t>
            </a:r>
            <a:r>
              <a:rPr dirty="0" sz="900" spc="15">
                <a:latin typeface="Microsoft Sans Serif"/>
                <a:cs typeface="Microsoft Sans Serif"/>
              </a:rPr>
              <a:t>заявителя </a:t>
            </a:r>
            <a:r>
              <a:rPr dirty="0" sz="900" spc="-225">
                <a:latin typeface="Microsoft Sans Serif"/>
                <a:cs typeface="Microsoft Sans Serif"/>
              </a:rPr>
              <a:t> </a:t>
            </a:r>
            <a:r>
              <a:rPr dirty="0" sz="900" spc="10">
                <a:latin typeface="Microsoft Sans Serif"/>
                <a:cs typeface="Microsoft Sans Serif"/>
              </a:rPr>
              <a:t>Документы, </a:t>
            </a:r>
            <a:r>
              <a:rPr dirty="0" sz="900" spc="30">
                <a:latin typeface="Microsoft Sans Serif"/>
                <a:cs typeface="Microsoft Sans Serif"/>
              </a:rPr>
              <a:t>подтверждающие, </a:t>
            </a:r>
            <a:r>
              <a:rPr dirty="0" sz="900" spc="40">
                <a:latin typeface="Microsoft Sans Serif"/>
                <a:cs typeface="Microsoft Sans Serif"/>
              </a:rPr>
              <a:t>что </a:t>
            </a:r>
            <a:r>
              <a:rPr dirty="0" sz="900" spc="20">
                <a:latin typeface="Microsoft Sans Serif"/>
                <a:cs typeface="Microsoft Sans Serif"/>
              </a:rPr>
              <a:t>заявитель </a:t>
            </a:r>
            <a:r>
              <a:rPr dirty="0" sz="900" spc="65">
                <a:latin typeface="Microsoft Sans Serif"/>
                <a:cs typeface="Microsoft Sans Serif"/>
              </a:rPr>
              <a:t>и </a:t>
            </a:r>
            <a:r>
              <a:rPr dirty="0" sz="900" spc="25">
                <a:latin typeface="Microsoft Sans Serif"/>
                <a:cs typeface="Microsoft Sans Serif"/>
              </a:rPr>
              <a:t>каждый </a:t>
            </a:r>
            <a:r>
              <a:rPr dirty="0" sz="900" spc="35">
                <a:latin typeface="Microsoft Sans Serif"/>
                <a:cs typeface="Microsoft Sans Serif"/>
              </a:rPr>
              <a:t>член </a:t>
            </a:r>
            <a:r>
              <a:rPr dirty="0" sz="900" spc="40">
                <a:latin typeface="Microsoft Sans Serif"/>
                <a:cs typeface="Microsoft Sans Serif"/>
              </a:rPr>
              <a:t> </a:t>
            </a:r>
            <a:r>
              <a:rPr dirty="0" sz="900" spc="30">
                <a:latin typeface="Microsoft Sans Serif"/>
                <a:cs typeface="Microsoft Sans Serif"/>
              </a:rPr>
              <a:t>семьи</a:t>
            </a:r>
            <a:r>
              <a:rPr dirty="0" sz="900" spc="5">
                <a:latin typeface="Microsoft Sans Serif"/>
                <a:cs typeface="Microsoft Sans Serif"/>
              </a:rPr>
              <a:t> </a:t>
            </a:r>
            <a:r>
              <a:rPr dirty="0" sz="900" spc="25">
                <a:latin typeface="Microsoft Sans Serif"/>
                <a:cs typeface="Microsoft Sans Serif"/>
              </a:rPr>
              <a:t>ранее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40">
                <a:latin typeface="Microsoft Sans Serif"/>
                <a:cs typeface="Microsoft Sans Serif"/>
              </a:rPr>
              <a:t>постоянно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40">
                <a:latin typeface="Microsoft Sans Serif"/>
                <a:cs typeface="Microsoft Sans Serif"/>
              </a:rPr>
              <a:t>проживали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30">
                <a:latin typeface="Microsoft Sans Serif"/>
                <a:cs typeface="Microsoft Sans Serif"/>
              </a:rPr>
              <a:t>в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20">
                <a:latin typeface="Microsoft Sans Serif"/>
                <a:cs typeface="Microsoft Sans Serif"/>
              </a:rPr>
              <a:t>Херсонской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20">
                <a:latin typeface="Microsoft Sans Serif"/>
                <a:cs typeface="Microsoft Sans Serif"/>
              </a:rPr>
              <a:t>области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601750" y="2313691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21558" y="38067"/>
                </a:moveTo>
                <a:lnTo>
                  <a:pt x="16509" y="38067"/>
                </a:lnTo>
                <a:lnTo>
                  <a:pt x="14081" y="37585"/>
                </a:lnTo>
                <a:lnTo>
                  <a:pt x="0" y="21558"/>
                </a:lnTo>
                <a:lnTo>
                  <a:pt x="0" y="16509"/>
                </a:lnTo>
                <a:lnTo>
                  <a:pt x="16509" y="0"/>
                </a:lnTo>
                <a:lnTo>
                  <a:pt x="21558" y="0"/>
                </a:lnTo>
                <a:lnTo>
                  <a:pt x="38068" y="19034"/>
                </a:lnTo>
                <a:lnTo>
                  <a:pt x="38068" y="21558"/>
                </a:lnTo>
                <a:lnTo>
                  <a:pt x="21558" y="380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601750" y="2656303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21558" y="38067"/>
                </a:moveTo>
                <a:lnTo>
                  <a:pt x="16509" y="38067"/>
                </a:lnTo>
                <a:lnTo>
                  <a:pt x="14081" y="37584"/>
                </a:lnTo>
                <a:lnTo>
                  <a:pt x="0" y="21558"/>
                </a:lnTo>
                <a:lnTo>
                  <a:pt x="0" y="16509"/>
                </a:lnTo>
                <a:lnTo>
                  <a:pt x="16509" y="0"/>
                </a:lnTo>
                <a:lnTo>
                  <a:pt x="21558" y="0"/>
                </a:lnTo>
                <a:lnTo>
                  <a:pt x="38068" y="19034"/>
                </a:lnTo>
                <a:lnTo>
                  <a:pt x="38068" y="21558"/>
                </a:lnTo>
                <a:lnTo>
                  <a:pt x="21558" y="380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601750" y="282760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21558" y="38067"/>
                </a:moveTo>
                <a:lnTo>
                  <a:pt x="16509" y="38067"/>
                </a:lnTo>
                <a:lnTo>
                  <a:pt x="14081" y="37585"/>
                </a:lnTo>
                <a:lnTo>
                  <a:pt x="0" y="21558"/>
                </a:lnTo>
                <a:lnTo>
                  <a:pt x="0" y="16509"/>
                </a:lnTo>
                <a:lnTo>
                  <a:pt x="16509" y="0"/>
                </a:lnTo>
                <a:lnTo>
                  <a:pt x="21558" y="0"/>
                </a:lnTo>
                <a:lnTo>
                  <a:pt x="38068" y="19034"/>
                </a:lnTo>
                <a:lnTo>
                  <a:pt x="38068" y="21558"/>
                </a:lnTo>
                <a:lnTo>
                  <a:pt x="21558" y="380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601750" y="2998915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21558" y="38067"/>
                </a:moveTo>
                <a:lnTo>
                  <a:pt x="16509" y="38067"/>
                </a:lnTo>
                <a:lnTo>
                  <a:pt x="14081" y="37585"/>
                </a:lnTo>
                <a:lnTo>
                  <a:pt x="0" y="21558"/>
                </a:lnTo>
                <a:lnTo>
                  <a:pt x="0" y="16509"/>
                </a:lnTo>
                <a:lnTo>
                  <a:pt x="16509" y="0"/>
                </a:lnTo>
                <a:lnTo>
                  <a:pt x="21558" y="0"/>
                </a:lnTo>
                <a:lnTo>
                  <a:pt x="38068" y="19034"/>
                </a:lnTo>
                <a:lnTo>
                  <a:pt x="38068" y="21558"/>
                </a:lnTo>
                <a:lnTo>
                  <a:pt x="21558" y="380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626929" y="392883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21558" y="38067"/>
                </a:moveTo>
                <a:lnTo>
                  <a:pt x="16509" y="38067"/>
                </a:lnTo>
                <a:lnTo>
                  <a:pt x="14081" y="37585"/>
                </a:lnTo>
                <a:lnTo>
                  <a:pt x="0" y="21558"/>
                </a:lnTo>
                <a:lnTo>
                  <a:pt x="0" y="16509"/>
                </a:lnTo>
                <a:lnTo>
                  <a:pt x="16509" y="0"/>
                </a:lnTo>
                <a:lnTo>
                  <a:pt x="21558" y="0"/>
                </a:lnTo>
                <a:lnTo>
                  <a:pt x="38068" y="19034"/>
                </a:lnTo>
                <a:lnTo>
                  <a:pt x="38068" y="21558"/>
                </a:lnTo>
                <a:lnTo>
                  <a:pt x="21558" y="380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760701" y="3824767"/>
            <a:ext cx="2845435" cy="3683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4900"/>
              </a:lnSpc>
              <a:spcBef>
                <a:spcPts val="100"/>
              </a:spcBef>
            </a:pPr>
            <a:r>
              <a:rPr dirty="0" sz="900" spc="-20">
                <a:latin typeface="Microsoft Sans Serif"/>
                <a:cs typeface="Microsoft Sans Serif"/>
              </a:rPr>
              <a:t>В</a:t>
            </a:r>
            <a:r>
              <a:rPr dirty="0" sz="900" spc="10">
                <a:latin typeface="Microsoft Sans Serif"/>
                <a:cs typeface="Microsoft Sans Serif"/>
              </a:rPr>
              <a:t> сертификате</a:t>
            </a:r>
            <a:r>
              <a:rPr dirty="0" sz="900" spc="15">
                <a:latin typeface="Microsoft Sans Serif"/>
                <a:cs typeface="Microsoft Sans Serif"/>
              </a:rPr>
              <a:t> указана </a:t>
            </a:r>
            <a:r>
              <a:rPr dirty="0" sz="900">
                <a:latin typeface="Microsoft Sans Serif"/>
                <a:cs typeface="Microsoft Sans Serif"/>
              </a:rPr>
              <a:t>сумма,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40">
                <a:latin typeface="Microsoft Sans Serif"/>
                <a:cs typeface="Microsoft Sans Serif"/>
              </a:rPr>
              <a:t>которой</a:t>
            </a:r>
            <a:r>
              <a:rPr dirty="0" sz="900" spc="15">
                <a:latin typeface="Microsoft Sans Serif"/>
                <a:cs typeface="Microsoft Sans Serif"/>
              </a:rPr>
              <a:t> </a:t>
            </a:r>
            <a:r>
              <a:rPr dirty="0" sz="900" spc="20">
                <a:latin typeface="Microsoft Sans Serif"/>
                <a:cs typeface="Microsoft Sans Serif"/>
              </a:rPr>
              <a:t>заявитель </a:t>
            </a:r>
            <a:r>
              <a:rPr dirty="0" sz="900" spc="-225">
                <a:latin typeface="Microsoft Sans Serif"/>
                <a:cs typeface="Microsoft Sans Serif"/>
              </a:rPr>
              <a:t> </a:t>
            </a:r>
            <a:r>
              <a:rPr dirty="0" sz="900" spc="20">
                <a:latin typeface="Microsoft Sans Serif"/>
                <a:cs typeface="Microsoft Sans Serif"/>
              </a:rPr>
              <a:t>может</a:t>
            </a:r>
            <a:r>
              <a:rPr dirty="0" sz="900" spc="5">
                <a:latin typeface="Microsoft Sans Serif"/>
                <a:cs typeface="Microsoft Sans Serif"/>
              </a:rPr>
              <a:t> </a:t>
            </a:r>
            <a:r>
              <a:rPr dirty="0" sz="900" spc="25">
                <a:latin typeface="Microsoft Sans Serif"/>
                <a:cs typeface="Microsoft Sans Serif"/>
              </a:rPr>
              <a:t>воспользоваться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>
                <a:latin typeface="Microsoft Sans Serif"/>
                <a:cs typeface="Microsoft Sans Serif"/>
              </a:rPr>
              <a:t>для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30">
                <a:latin typeface="Microsoft Sans Serif"/>
                <a:cs typeface="Microsoft Sans Serif"/>
              </a:rPr>
              <a:t>оплаты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35">
                <a:latin typeface="Microsoft Sans Serif"/>
                <a:cs typeface="Microsoft Sans Serif"/>
              </a:rPr>
              <a:t>жилья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4291" y="4685192"/>
            <a:ext cx="2996565" cy="654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12215" marR="5080" indent="-1200150">
              <a:lnSpc>
                <a:spcPct val="114500"/>
              </a:lnSpc>
              <a:spcBef>
                <a:spcPts val="100"/>
              </a:spcBef>
            </a:pPr>
            <a:r>
              <a:rPr dirty="0" sz="1800" spc="-105" b="1">
                <a:solidFill>
                  <a:srgbClr val="421D0E"/>
                </a:solidFill>
                <a:latin typeface="Arial"/>
                <a:cs typeface="Arial"/>
              </a:rPr>
              <a:t>ВЫБРАТЬ</a:t>
            </a:r>
            <a:r>
              <a:rPr dirty="0" sz="1800" spc="-35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421D0E"/>
                </a:solidFill>
                <a:latin typeface="Arial"/>
                <a:cs typeface="Arial"/>
              </a:rPr>
              <a:t>КВАРТИРУ</a:t>
            </a:r>
            <a:r>
              <a:rPr dirty="0" sz="1800" spc="-35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800" spc="110" b="1">
                <a:solidFill>
                  <a:srgbClr val="421D0E"/>
                </a:solidFill>
                <a:latin typeface="Arial"/>
                <a:cs typeface="Arial"/>
              </a:rPr>
              <a:t>ИЛИ  </a:t>
            </a:r>
            <a:r>
              <a:rPr dirty="0" sz="1800" spc="105" b="1">
                <a:solidFill>
                  <a:srgbClr val="421D0E"/>
                </a:solidFill>
                <a:latin typeface="Arial"/>
                <a:cs typeface="Arial"/>
              </a:rPr>
              <a:t>ДОМ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39156" y="5468834"/>
            <a:ext cx="254698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35">
                <a:latin typeface="Microsoft Sans Serif"/>
                <a:cs typeface="Microsoft Sans Serif"/>
              </a:rPr>
              <a:t>(или</a:t>
            </a:r>
            <a:r>
              <a:rPr dirty="0" sz="1100" spc="-5">
                <a:latin typeface="Microsoft Sans Serif"/>
                <a:cs typeface="Microsoft Sans Serif"/>
              </a:rPr>
              <a:t> </a:t>
            </a:r>
            <a:r>
              <a:rPr dirty="0" sz="1100" spc="35">
                <a:latin typeface="Microsoft Sans Serif"/>
                <a:cs typeface="Microsoft Sans Serif"/>
              </a:rPr>
              <a:t>часть</a:t>
            </a:r>
            <a:r>
              <a:rPr dirty="0" sz="1100" spc="-5">
                <a:latin typeface="Microsoft Sans Serif"/>
                <a:cs typeface="Microsoft Sans Serif"/>
              </a:rPr>
              <a:t> </a:t>
            </a:r>
            <a:r>
              <a:rPr dirty="0" sz="1100" spc="40">
                <a:latin typeface="Microsoft Sans Serif"/>
                <a:cs typeface="Microsoft Sans Serif"/>
              </a:rPr>
              <a:t>дома/квартиры,</a:t>
            </a:r>
            <a:r>
              <a:rPr dirty="0" sz="1100" spc="5">
                <a:latin typeface="Microsoft Sans Serif"/>
                <a:cs typeface="Microsoft Sans Serif"/>
              </a:rPr>
              <a:t> </a:t>
            </a:r>
            <a:r>
              <a:rPr dirty="0" sz="1100" spc="25">
                <a:latin typeface="Microsoft Sans Serif"/>
                <a:cs typeface="Microsoft Sans Serif"/>
              </a:rPr>
              <a:t>комнату)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612541" y="4862218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21558" y="38067"/>
                </a:moveTo>
                <a:lnTo>
                  <a:pt x="16509" y="38067"/>
                </a:lnTo>
                <a:lnTo>
                  <a:pt x="14081" y="37585"/>
                </a:lnTo>
                <a:lnTo>
                  <a:pt x="0" y="21558"/>
                </a:lnTo>
                <a:lnTo>
                  <a:pt x="0" y="16509"/>
                </a:lnTo>
                <a:lnTo>
                  <a:pt x="16509" y="0"/>
                </a:lnTo>
                <a:lnTo>
                  <a:pt x="21558" y="0"/>
                </a:lnTo>
                <a:lnTo>
                  <a:pt x="38068" y="19034"/>
                </a:lnTo>
                <a:lnTo>
                  <a:pt x="38068" y="21558"/>
                </a:lnTo>
                <a:lnTo>
                  <a:pt x="21558" y="380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746313" y="4758154"/>
            <a:ext cx="3448685" cy="882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4900"/>
              </a:lnSpc>
              <a:spcBef>
                <a:spcPts val="100"/>
              </a:spcBef>
            </a:pPr>
            <a:r>
              <a:rPr dirty="0" sz="900" spc="25">
                <a:latin typeface="Microsoft Sans Serif"/>
                <a:cs typeface="Microsoft Sans Serif"/>
              </a:rPr>
              <a:t>Ищете </a:t>
            </a:r>
            <a:r>
              <a:rPr dirty="0" sz="900" spc="40">
                <a:latin typeface="Microsoft Sans Serif"/>
                <a:cs typeface="Microsoft Sans Serif"/>
              </a:rPr>
              <a:t>подходящий </a:t>
            </a:r>
            <a:r>
              <a:rPr dirty="0" sz="900" spc="35">
                <a:latin typeface="Microsoft Sans Serif"/>
                <a:cs typeface="Microsoft Sans Serif"/>
              </a:rPr>
              <a:t>вариант </a:t>
            </a:r>
            <a:r>
              <a:rPr dirty="0" sz="900" spc="20">
                <a:latin typeface="Microsoft Sans Serif"/>
                <a:cs typeface="Microsoft Sans Serif"/>
              </a:rPr>
              <a:t>самостоятельно </a:t>
            </a:r>
            <a:r>
              <a:rPr dirty="0" sz="900" spc="35">
                <a:latin typeface="Microsoft Sans Serif"/>
                <a:cs typeface="Microsoft Sans Serif"/>
              </a:rPr>
              <a:t>на </a:t>
            </a:r>
            <a:r>
              <a:rPr dirty="0" sz="900" spc="50">
                <a:latin typeface="Microsoft Sans Serif"/>
                <a:cs typeface="Microsoft Sans Serif"/>
              </a:rPr>
              <a:t>первичном </a:t>
            </a:r>
            <a:r>
              <a:rPr dirty="0" sz="900" spc="-225">
                <a:latin typeface="Microsoft Sans Serif"/>
                <a:cs typeface="Microsoft Sans Serif"/>
              </a:rPr>
              <a:t> </a:t>
            </a:r>
            <a:r>
              <a:rPr dirty="0" sz="900" spc="45">
                <a:latin typeface="Microsoft Sans Serif"/>
                <a:cs typeface="Microsoft Sans Serif"/>
              </a:rPr>
              <a:t>или</a:t>
            </a:r>
            <a:r>
              <a:rPr dirty="0" sz="900" spc="5">
                <a:latin typeface="Microsoft Sans Serif"/>
                <a:cs typeface="Microsoft Sans Serif"/>
              </a:rPr>
              <a:t> </a:t>
            </a:r>
            <a:r>
              <a:rPr dirty="0" sz="900" spc="45">
                <a:latin typeface="Microsoft Sans Serif"/>
                <a:cs typeface="Microsoft Sans Serif"/>
              </a:rPr>
              <a:t>вторичном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40">
                <a:latin typeface="Microsoft Sans Serif"/>
                <a:cs typeface="Microsoft Sans Serif"/>
              </a:rPr>
              <a:t>рынке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35">
                <a:latin typeface="Microsoft Sans Serif"/>
                <a:cs typeface="Microsoft Sans Serif"/>
              </a:rPr>
              <a:t>жилья</a:t>
            </a:r>
            <a:endParaRPr sz="900">
              <a:latin typeface="Microsoft Sans Serif"/>
              <a:cs typeface="Microsoft Sans Serif"/>
            </a:endParaRPr>
          </a:p>
          <a:p>
            <a:pPr marL="12700" marR="248920">
              <a:lnSpc>
                <a:spcPct val="124900"/>
              </a:lnSpc>
            </a:pPr>
            <a:r>
              <a:rPr dirty="0" sz="900" spc="-10">
                <a:latin typeface="Microsoft Sans Serif"/>
                <a:cs typeface="Microsoft Sans Serif"/>
              </a:rPr>
              <a:t>Если </a:t>
            </a:r>
            <a:r>
              <a:rPr dirty="0" sz="900" spc="25">
                <a:latin typeface="Microsoft Sans Serif"/>
                <a:cs typeface="Microsoft Sans Serif"/>
              </a:rPr>
              <a:t>стоимость </a:t>
            </a:r>
            <a:r>
              <a:rPr dirty="0" sz="900" spc="35">
                <a:latin typeface="Microsoft Sans Serif"/>
                <a:cs typeface="Microsoft Sans Serif"/>
              </a:rPr>
              <a:t>жилья превышает </a:t>
            </a:r>
            <a:r>
              <a:rPr dirty="0" sz="900" spc="5">
                <a:latin typeface="Microsoft Sans Serif"/>
                <a:cs typeface="Microsoft Sans Serif"/>
              </a:rPr>
              <a:t>сумму </a:t>
            </a:r>
            <a:r>
              <a:rPr dirty="0" sz="900" spc="50">
                <a:latin typeface="Microsoft Sans Serif"/>
                <a:cs typeface="Microsoft Sans Serif"/>
              </a:rPr>
              <a:t>жилищного </a:t>
            </a:r>
            <a:r>
              <a:rPr dirty="0" sz="900" spc="55">
                <a:latin typeface="Microsoft Sans Serif"/>
                <a:cs typeface="Microsoft Sans Serif"/>
              </a:rPr>
              <a:t> </a:t>
            </a:r>
            <a:r>
              <a:rPr dirty="0" sz="900" spc="10">
                <a:latin typeface="Microsoft Sans Serif"/>
                <a:cs typeface="Microsoft Sans Serif"/>
              </a:rPr>
              <a:t>сертификата, </a:t>
            </a:r>
            <a:r>
              <a:rPr dirty="0" sz="900" spc="25">
                <a:latin typeface="Microsoft Sans Serif"/>
                <a:cs typeface="Microsoft Sans Serif"/>
              </a:rPr>
              <a:t>то </a:t>
            </a:r>
            <a:r>
              <a:rPr dirty="0" sz="900" spc="35">
                <a:latin typeface="Microsoft Sans Serif"/>
                <a:cs typeface="Microsoft Sans Serif"/>
              </a:rPr>
              <a:t>разница </a:t>
            </a:r>
            <a:r>
              <a:rPr dirty="0" sz="900" spc="25">
                <a:latin typeface="Microsoft Sans Serif"/>
                <a:cs typeface="Microsoft Sans Serif"/>
              </a:rPr>
              <a:t>оплачивается </a:t>
            </a:r>
            <a:r>
              <a:rPr dirty="0" sz="900" spc="20">
                <a:latin typeface="Microsoft Sans Serif"/>
                <a:cs typeface="Microsoft Sans Serif"/>
              </a:rPr>
              <a:t>самостоятельно </a:t>
            </a:r>
            <a:r>
              <a:rPr dirty="0" sz="900" spc="-225">
                <a:latin typeface="Microsoft Sans Serif"/>
                <a:cs typeface="Microsoft Sans Serif"/>
              </a:rPr>
              <a:t> </a:t>
            </a:r>
            <a:r>
              <a:rPr dirty="0" sz="900" spc="25">
                <a:latin typeface="Microsoft Sans Serif"/>
                <a:cs typeface="Microsoft Sans Serif"/>
              </a:rPr>
              <a:t>(кредитные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5">
                <a:latin typeface="Microsoft Sans Serif"/>
                <a:cs typeface="Microsoft Sans Serif"/>
              </a:rPr>
              <a:t>средства </a:t>
            </a:r>
            <a:r>
              <a:rPr dirty="0" sz="900" spc="45">
                <a:latin typeface="Microsoft Sans Serif"/>
                <a:cs typeface="Microsoft Sans Serif"/>
              </a:rPr>
              <a:t>или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30">
                <a:latin typeface="Microsoft Sans Serif"/>
                <a:cs typeface="Microsoft Sans Serif"/>
              </a:rPr>
              <a:t>накопления)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612541" y="520483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21558" y="38067"/>
                </a:moveTo>
                <a:lnTo>
                  <a:pt x="16509" y="38067"/>
                </a:lnTo>
                <a:lnTo>
                  <a:pt x="14081" y="37584"/>
                </a:lnTo>
                <a:lnTo>
                  <a:pt x="0" y="21558"/>
                </a:lnTo>
                <a:lnTo>
                  <a:pt x="0" y="16509"/>
                </a:lnTo>
                <a:lnTo>
                  <a:pt x="16509" y="0"/>
                </a:lnTo>
                <a:lnTo>
                  <a:pt x="21558" y="0"/>
                </a:lnTo>
                <a:lnTo>
                  <a:pt x="38068" y="19034"/>
                </a:lnTo>
                <a:lnTo>
                  <a:pt x="38068" y="21558"/>
                </a:lnTo>
                <a:lnTo>
                  <a:pt x="21558" y="380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31153" y="6167584"/>
            <a:ext cx="464820" cy="6153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850" spc="459">
                <a:solidFill>
                  <a:srgbClr val="D85428"/>
                </a:solidFill>
                <a:latin typeface="Microsoft Sans Serif"/>
                <a:cs typeface="Microsoft Sans Serif"/>
              </a:rPr>
              <a:t>4</a:t>
            </a:r>
            <a:r>
              <a:rPr dirty="0" sz="3850" spc="-220">
                <a:solidFill>
                  <a:srgbClr val="D85428"/>
                </a:solidFill>
                <a:latin typeface="Microsoft Sans Serif"/>
                <a:cs typeface="Microsoft Sans Serif"/>
              </a:rPr>
              <a:t>.</a:t>
            </a:r>
            <a:endParaRPr sz="3850">
              <a:latin typeface="Microsoft Sans Serif"/>
              <a:cs typeface="Microsoft Sans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05077" y="6106757"/>
            <a:ext cx="2614930" cy="654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9395" marR="5080" indent="-227329">
              <a:lnSpc>
                <a:spcPct val="114500"/>
              </a:lnSpc>
              <a:spcBef>
                <a:spcPts val="100"/>
              </a:spcBef>
            </a:pPr>
            <a:r>
              <a:rPr dirty="0" sz="1800" spc="20" b="1">
                <a:solidFill>
                  <a:srgbClr val="421D0E"/>
                </a:solidFill>
                <a:latin typeface="Arial"/>
                <a:cs typeface="Arial"/>
              </a:rPr>
              <a:t>ОФОРМИТЬ</a:t>
            </a:r>
            <a:r>
              <a:rPr dirty="0" sz="1800" spc="-100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421D0E"/>
                </a:solidFill>
                <a:latin typeface="Arial"/>
                <a:cs typeface="Arial"/>
              </a:rPr>
              <a:t>ДОГОВОР </a:t>
            </a:r>
            <a:r>
              <a:rPr dirty="0" sz="1800" spc="-484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800" spc="55" b="1">
                <a:solidFill>
                  <a:srgbClr val="421D0E"/>
                </a:solidFill>
                <a:latin typeface="Arial"/>
                <a:cs typeface="Arial"/>
              </a:rPr>
              <a:t>КУПЛИ-ПРОДАЖИ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612541" y="6085394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21558" y="38067"/>
                </a:moveTo>
                <a:lnTo>
                  <a:pt x="16509" y="38067"/>
                </a:lnTo>
                <a:lnTo>
                  <a:pt x="14081" y="37585"/>
                </a:lnTo>
                <a:lnTo>
                  <a:pt x="0" y="21558"/>
                </a:lnTo>
                <a:lnTo>
                  <a:pt x="0" y="16509"/>
                </a:lnTo>
                <a:lnTo>
                  <a:pt x="16509" y="0"/>
                </a:lnTo>
                <a:lnTo>
                  <a:pt x="21558" y="0"/>
                </a:lnTo>
                <a:lnTo>
                  <a:pt x="38068" y="19034"/>
                </a:lnTo>
                <a:lnTo>
                  <a:pt x="38068" y="21558"/>
                </a:lnTo>
                <a:lnTo>
                  <a:pt x="21558" y="380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746313" y="5981332"/>
            <a:ext cx="3494404" cy="10534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348615">
              <a:lnSpc>
                <a:spcPct val="124900"/>
              </a:lnSpc>
              <a:spcBef>
                <a:spcPts val="100"/>
              </a:spcBef>
            </a:pPr>
            <a:r>
              <a:rPr dirty="0" sz="900" spc="25">
                <a:latin typeface="Microsoft Sans Serif"/>
                <a:cs typeface="Microsoft Sans Serif"/>
              </a:rPr>
              <a:t>Выбрав жилье, </a:t>
            </a:r>
            <a:r>
              <a:rPr dirty="0" sz="900" spc="35">
                <a:latin typeface="Microsoft Sans Serif"/>
                <a:cs typeface="Microsoft Sans Serif"/>
              </a:rPr>
              <a:t>необходимо заключить договор </a:t>
            </a:r>
            <a:r>
              <a:rPr dirty="0" sz="900" spc="25">
                <a:latin typeface="Microsoft Sans Serif"/>
                <a:cs typeface="Microsoft Sans Serif"/>
              </a:rPr>
              <a:t>купли- </a:t>
            </a:r>
            <a:r>
              <a:rPr dirty="0" sz="900" spc="-225">
                <a:latin typeface="Microsoft Sans Serif"/>
                <a:cs typeface="Microsoft Sans Serif"/>
              </a:rPr>
              <a:t> </a:t>
            </a:r>
            <a:r>
              <a:rPr dirty="0" sz="900" spc="35">
                <a:latin typeface="Microsoft Sans Serif"/>
                <a:cs typeface="Microsoft Sans Serif"/>
              </a:rPr>
              <a:t>продажи</a:t>
            </a:r>
            <a:r>
              <a:rPr dirty="0" sz="900" spc="5">
                <a:latin typeface="Microsoft Sans Serif"/>
                <a:cs typeface="Microsoft Sans Serif"/>
              </a:rPr>
              <a:t> </a:t>
            </a:r>
            <a:r>
              <a:rPr dirty="0" sz="900" spc="-25">
                <a:latin typeface="Microsoft Sans Serif"/>
                <a:cs typeface="Microsoft Sans Serif"/>
              </a:rPr>
              <a:t>с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35">
                <a:latin typeface="Microsoft Sans Serif"/>
                <a:cs typeface="Microsoft Sans Serif"/>
              </a:rPr>
              <a:t>продавцом</a:t>
            </a:r>
            <a:endParaRPr sz="900">
              <a:latin typeface="Microsoft Sans Serif"/>
              <a:cs typeface="Microsoft Sans Serif"/>
            </a:endParaRPr>
          </a:p>
          <a:p>
            <a:pPr marL="12700" marR="5080">
              <a:lnSpc>
                <a:spcPct val="124900"/>
              </a:lnSpc>
            </a:pPr>
            <a:r>
              <a:rPr dirty="0" sz="900" spc="-20">
                <a:latin typeface="Microsoft Sans Serif"/>
                <a:cs typeface="Microsoft Sans Serif"/>
              </a:rPr>
              <a:t>В </a:t>
            </a:r>
            <a:r>
              <a:rPr dirty="0" sz="900" spc="35">
                <a:latin typeface="Microsoft Sans Serif"/>
                <a:cs typeface="Microsoft Sans Serif"/>
              </a:rPr>
              <a:t>договоре </a:t>
            </a:r>
            <a:r>
              <a:rPr dirty="0" sz="900" spc="30">
                <a:latin typeface="Microsoft Sans Serif"/>
                <a:cs typeface="Microsoft Sans Serif"/>
              </a:rPr>
              <a:t>должны </a:t>
            </a:r>
            <a:r>
              <a:rPr dirty="0" sz="900" spc="35">
                <a:latin typeface="Microsoft Sans Serif"/>
                <a:cs typeface="Microsoft Sans Serif"/>
              </a:rPr>
              <a:t>быть </a:t>
            </a:r>
            <a:r>
              <a:rPr dirty="0" sz="900" spc="-20" b="1">
                <a:latin typeface="Arial"/>
                <a:cs typeface="Arial"/>
              </a:rPr>
              <a:t>ОБЯЗАТЕЛЬНО </a:t>
            </a:r>
            <a:r>
              <a:rPr dirty="0" sz="900" spc="20">
                <a:latin typeface="Microsoft Sans Serif"/>
                <a:cs typeface="Microsoft Sans Serif"/>
              </a:rPr>
              <a:t>указаны </a:t>
            </a:r>
            <a:r>
              <a:rPr dirty="0" sz="900" spc="35">
                <a:latin typeface="Microsoft Sans Serif"/>
                <a:cs typeface="Microsoft Sans Serif"/>
              </a:rPr>
              <a:t>реквизиты </a:t>
            </a:r>
            <a:r>
              <a:rPr dirty="0" sz="900" spc="-225">
                <a:latin typeface="Microsoft Sans Serif"/>
                <a:cs typeface="Microsoft Sans Serif"/>
              </a:rPr>
              <a:t> </a:t>
            </a:r>
            <a:r>
              <a:rPr dirty="0" sz="900" spc="50">
                <a:latin typeface="Microsoft Sans Serif"/>
                <a:cs typeface="Microsoft Sans Serif"/>
              </a:rPr>
              <a:t>жилищного</a:t>
            </a:r>
            <a:r>
              <a:rPr dirty="0" sz="900" spc="5">
                <a:latin typeface="Microsoft Sans Serif"/>
                <a:cs typeface="Microsoft Sans Serif"/>
              </a:rPr>
              <a:t> </a:t>
            </a:r>
            <a:r>
              <a:rPr dirty="0" sz="900" spc="10">
                <a:latin typeface="Microsoft Sans Serif"/>
                <a:cs typeface="Microsoft Sans Serif"/>
              </a:rPr>
              <a:t>сертификата</a:t>
            </a:r>
            <a:endParaRPr sz="900">
              <a:latin typeface="Microsoft Sans Serif"/>
              <a:cs typeface="Microsoft Sans Serif"/>
            </a:endParaRPr>
          </a:p>
          <a:p>
            <a:pPr marL="12700" marR="200025">
              <a:lnSpc>
                <a:spcPct val="124900"/>
              </a:lnSpc>
            </a:pPr>
            <a:r>
              <a:rPr dirty="0" sz="900" spc="20">
                <a:latin typeface="Microsoft Sans Serif"/>
                <a:cs typeface="Microsoft Sans Serif"/>
              </a:rPr>
              <a:t>Переход </a:t>
            </a:r>
            <a:r>
              <a:rPr dirty="0" sz="900" spc="30">
                <a:latin typeface="Microsoft Sans Serif"/>
                <a:cs typeface="Microsoft Sans Serif"/>
              </a:rPr>
              <a:t>права </a:t>
            </a:r>
            <a:r>
              <a:rPr dirty="0" sz="900" spc="25">
                <a:latin typeface="Microsoft Sans Serif"/>
                <a:cs typeface="Microsoft Sans Serif"/>
              </a:rPr>
              <a:t>собственности </a:t>
            </a:r>
            <a:r>
              <a:rPr dirty="0" sz="900" spc="40">
                <a:latin typeface="Microsoft Sans Serif"/>
                <a:cs typeface="Microsoft Sans Serif"/>
              </a:rPr>
              <a:t>жилого помещения </a:t>
            </a:r>
            <a:r>
              <a:rPr dirty="0" sz="900" spc="45">
                <a:latin typeface="Microsoft Sans Serif"/>
                <a:cs typeface="Microsoft Sans Serif"/>
              </a:rPr>
              <a:t> </a:t>
            </a:r>
            <a:r>
              <a:rPr dirty="0" sz="900" spc="10">
                <a:latin typeface="Microsoft Sans Serif"/>
                <a:cs typeface="Microsoft Sans Serif"/>
              </a:rPr>
              <a:t>осуществляется</a:t>
            </a:r>
            <a:r>
              <a:rPr dirty="0" sz="900" spc="15">
                <a:latin typeface="Microsoft Sans Serif"/>
                <a:cs typeface="Microsoft Sans Serif"/>
              </a:rPr>
              <a:t> до </a:t>
            </a:r>
            <a:r>
              <a:rPr dirty="0" sz="900" spc="25">
                <a:latin typeface="Microsoft Sans Serif"/>
                <a:cs typeface="Microsoft Sans Serif"/>
              </a:rPr>
              <a:t>момента</a:t>
            </a:r>
            <a:r>
              <a:rPr dirty="0" sz="900" spc="20">
                <a:latin typeface="Microsoft Sans Serif"/>
                <a:cs typeface="Microsoft Sans Serif"/>
              </a:rPr>
              <a:t> </a:t>
            </a:r>
            <a:r>
              <a:rPr dirty="0" sz="900" spc="30">
                <a:latin typeface="Microsoft Sans Serif"/>
                <a:cs typeface="Microsoft Sans Serif"/>
              </a:rPr>
              <a:t>оплаты</a:t>
            </a:r>
            <a:r>
              <a:rPr dirty="0" sz="900" spc="15">
                <a:latin typeface="Microsoft Sans Serif"/>
                <a:cs typeface="Microsoft Sans Serif"/>
              </a:rPr>
              <a:t> </a:t>
            </a:r>
            <a:r>
              <a:rPr dirty="0" sz="900" spc="35">
                <a:latin typeface="Microsoft Sans Serif"/>
                <a:cs typeface="Microsoft Sans Serif"/>
              </a:rPr>
              <a:t>жилья</a:t>
            </a:r>
            <a:r>
              <a:rPr dirty="0" sz="900" spc="15">
                <a:latin typeface="Microsoft Sans Serif"/>
                <a:cs typeface="Microsoft Sans Serif"/>
              </a:rPr>
              <a:t> сертификатом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612541" y="642800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21558" y="38067"/>
                </a:moveTo>
                <a:lnTo>
                  <a:pt x="16509" y="38067"/>
                </a:lnTo>
                <a:lnTo>
                  <a:pt x="14081" y="37584"/>
                </a:lnTo>
                <a:lnTo>
                  <a:pt x="0" y="21558"/>
                </a:lnTo>
                <a:lnTo>
                  <a:pt x="0" y="16509"/>
                </a:lnTo>
                <a:lnTo>
                  <a:pt x="16509" y="0"/>
                </a:lnTo>
                <a:lnTo>
                  <a:pt x="21558" y="0"/>
                </a:lnTo>
                <a:lnTo>
                  <a:pt x="38068" y="19034"/>
                </a:lnTo>
                <a:lnTo>
                  <a:pt x="38068" y="21558"/>
                </a:lnTo>
                <a:lnTo>
                  <a:pt x="21558" y="380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612541" y="677061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21558" y="38067"/>
                </a:moveTo>
                <a:lnTo>
                  <a:pt x="16509" y="38067"/>
                </a:lnTo>
                <a:lnTo>
                  <a:pt x="14081" y="37585"/>
                </a:lnTo>
                <a:lnTo>
                  <a:pt x="0" y="21558"/>
                </a:lnTo>
                <a:lnTo>
                  <a:pt x="0" y="16509"/>
                </a:lnTo>
                <a:lnTo>
                  <a:pt x="16509" y="0"/>
                </a:lnTo>
                <a:lnTo>
                  <a:pt x="21558" y="0"/>
                </a:lnTo>
                <a:lnTo>
                  <a:pt x="38068" y="19034"/>
                </a:lnTo>
                <a:lnTo>
                  <a:pt x="38068" y="21558"/>
                </a:lnTo>
                <a:lnTo>
                  <a:pt x="21558" y="380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31153" y="7558930"/>
            <a:ext cx="438150" cy="6153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850" spc="250">
                <a:solidFill>
                  <a:srgbClr val="D85428"/>
                </a:solidFill>
                <a:latin typeface="Microsoft Sans Serif"/>
                <a:cs typeface="Microsoft Sans Serif"/>
              </a:rPr>
              <a:t>5</a:t>
            </a:r>
            <a:r>
              <a:rPr dirty="0" sz="3850" spc="-220">
                <a:solidFill>
                  <a:srgbClr val="D85428"/>
                </a:solidFill>
                <a:latin typeface="Microsoft Sans Serif"/>
                <a:cs typeface="Microsoft Sans Serif"/>
              </a:rPr>
              <a:t>.</a:t>
            </a:r>
            <a:endParaRPr sz="385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52877" y="7144693"/>
            <a:ext cx="3119120" cy="654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4200" marR="5080" indent="-572135">
              <a:lnSpc>
                <a:spcPct val="114500"/>
              </a:lnSpc>
              <a:spcBef>
                <a:spcPts val="100"/>
              </a:spcBef>
            </a:pPr>
            <a:r>
              <a:rPr dirty="0" sz="1800" spc="-20" b="1">
                <a:solidFill>
                  <a:srgbClr val="421D0E"/>
                </a:solidFill>
                <a:latin typeface="Arial"/>
                <a:cs typeface="Arial"/>
              </a:rPr>
              <a:t>ПОДАТЬ</a:t>
            </a:r>
            <a:r>
              <a:rPr dirty="0" sz="1800" spc="-50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800" spc="15" b="1">
                <a:solidFill>
                  <a:srgbClr val="421D0E"/>
                </a:solidFill>
                <a:latin typeface="Arial"/>
                <a:cs typeface="Arial"/>
              </a:rPr>
              <a:t>ДОКУМЕНТЫ</a:t>
            </a:r>
            <a:r>
              <a:rPr dirty="0" sz="1800" spc="-45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800" spc="20" b="1">
                <a:solidFill>
                  <a:srgbClr val="421D0E"/>
                </a:solidFill>
                <a:latin typeface="Arial"/>
                <a:cs typeface="Arial"/>
              </a:rPr>
              <a:t>ДЛЯ </a:t>
            </a:r>
            <a:r>
              <a:rPr dirty="0" sz="1800" spc="-484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421D0E"/>
                </a:solidFill>
                <a:latin typeface="Arial"/>
                <a:cs typeface="Arial"/>
              </a:rPr>
              <a:t>ОПЛАТЫ</a:t>
            </a:r>
            <a:r>
              <a:rPr dirty="0" sz="1800" spc="-45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800" spc="15" b="1">
                <a:solidFill>
                  <a:srgbClr val="421D0E"/>
                </a:solidFill>
                <a:latin typeface="Arial"/>
                <a:cs typeface="Arial"/>
              </a:rPr>
              <a:t>ЖИЛЬЯ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97780" y="7857711"/>
            <a:ext cx="1991995" cy="654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 indent="37465">
              <a:lnSpc>
                <a:spcPct val="124900"/>
              </a:lnSpc>
              <a:spcBef>
                <a:spcPts val="100"/>
              </a:spcBef>
            </a:pPr>
            <a:r>
              <a:rPr dirty="0" sz="1100" spc="60">
                <a:latin typeface="Microsoft Sans Serif"/>
                <a:cs typeface="Microsoft Sans Serif"/>
              </a:rPr>
              <a:t>уполномоченный </a:t>
            </a:r>
            <a:r>
              <a:rPr dirty="0" sz="1100" spc="65">
                <a:latin typeface="Microsoft Sans Serif"/>
                <a:cs typeface="Microsoft Sans Serif"/>
              </a:rPr>
              <a:t> </a:t>
            </a:r>
            <a:r>
              <a:rPr dirty="0" sz="1100" spc="60">
                <a:latin typeface="Microsoft Sans Serif"/>
                <a:cs typeface="Microsoft Sans Serif"/>
              </a:rPr>
              <a:t>региональный</a:t>
            </a:r>
            <a:r>
              <a:rPr dirty="0" sz="1100" spc="-25">
                <a:latin typeface="Microsoft Sans Serif"/>
                <a:cs typeface="Microsoft Sans Serif"/>
              </a:rPr>
              <a:t> </a:t>
            </a:r>
            <a:r>
              <a:rPr dirty="0" sz="1100" spc="55">
                <a:latin typeface="Microsoft Sans Serif"/>
                <a:cs typeface="Microsoft Sans Serif"/>
              </a:rPr>
              <a:t>орган</a:t>
            </a:r>
            <a:r>
              <a:rPr dirty="0" sz="1100" spc="-20">
                <a:latin typeface="Microsoft Sans Serif"/>
                <a:cs typeface="Microsoft Sans Serif"/>
              </a:rPr>
              <a:t> </a:t>
            </a:r>
            <a:r>
              <a:rPr dirty="0" sz="1100" spc="25">
                <a:latin typeface="Microsoft Sans Serif"/>
                <a:cs typeface="Microsoft Sans Serif"/>
              </a:rPr>
              <a:t>власти </a:t>
            </a:r>
            <a:r>
              <a:rPr dirty="0" sz="1100" spc="-275">
                <a:latin typeface="Microsoft Sans Serif"/>
                <a:cs typeface="Microsoft Sans Serif"/>
              </a:rPr>
              <a:t> </a:t>
            </a:r>
            <a:r>
              <a:rPr dirty="0" sz="1100" spc="60">
                <a:latin typeface="Microsoft Sans Serif"/>
                <a:cs typeface="Microsoft Sans Serif"/>
              </a:rPr>
              <a:t>или</a:t>
            </a:r>
            <a:r>
              <a:rPr dirty="0" sz="1100" spc="5">
                <a:latin typeface="Microsoft Sans Serif"/>
                <a:cs typeface="Microsoft Sans Serif"/>
              </a:rPr>
              <a:t> МФЦ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746313" y="7175140"/>
            <a:ext cx="3544570" cy="17938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03530">
              <a:lnSpc>
                <a:spcPct val="100000"/>
              </a:lnSpc>
              <a:spcBef>
                <a:spcPts val="95"/>
              </a:spcBef>
            </a:pPr>
            <a:r>
              <a:rPr dirty="0" sz="1700" spc="35" b="1">
                <a:solidFill>
                  <a:srgbClr val="421D0E"/>
                </a:solidFill>
                <a:latin typeface="Arial"/>
                <a:cs typeface="Arial"/>
              </a:rPr>
              <a:t>Список</a:t>
            </a:r>
            <a:r>
              <a:rPr dirty="0" sz="1700" spc="-55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700" spc="55" b="1">
                <a:solidFill>
                  <a:srgbClr val="421D0E"/>
                </a:solidFill>
                <a:latin typeface="Arial"/>
                <a:cs typeface="Arial"/>
              </a:rPr>
              <a:t>документов:</a:t>
            </a:r>
            <a:endParaRPr sz="1700">
              <a:latin typeface="Arial"/>
              <a:cs typeface="Arial"/>
            </a:endParaRPr>
          </a:p>
          <a:p>
            <a:pPr marL="12700" marR="76200">
              <a:lnSpc>
                <a:spcPct val="124900"/>
              </a:lnSpc>
              <a:spcBef>
                <a:spcPts val="1095"/>
              </a:spcBef>
            </a:pPr>
            <a:r>
              <a:rPr dirty="0" sz="900" spc="10">
                <a:latin typeface="Microsoft Sans Serif"/>
                <a:cs typeface="Microsoft Sans Serif"/>
              </a:rPr>
              <a:t>Документы, </a:t>
            </a:r>
            <a:r>
              <a:rPr dirty="0" sz="900" spc="30">
                <a:latin typeface="Microsoft Sans Serif"/>
                <a:cs typeface="Microsoft Sans Serif"/>
              </a:rPr>
              <a:t>удостоверяющие </a:t>
            </a:r>
            <a:r>
              <a:rPr dirty="0" sz="900" spc="40">
                <a:latin typeface="Microsoft Sans Serif"/>
                <a:cs typeface="Microsoft Sans Serif"/>
              </a:rPr>
              <a:t>личность </a:t>
            </a:r>
            <a:r>
              <a:rPr dirty="0" sz="900" spc="15">
                <a:latin typeface="Microsoft Sans Serif"/>
                <a:cs typeface="Microsoft Sans Serif"/>
              </a:rPr>
              <a:t>заявителя </a:t>
            </a:r>
            <a:r>
              <a:rPr dirty="0" sz="900" spc="65">
                <a:latin typeface="Microsoft Sans Serif"/>
                <a:cs typeface="Microsoft Sans Serif"/>
              </a:rPr>
              <a:t>и </a:t>
            </a:r>
            <a:r>
              <a:rPr dirty="0" sz="900" spc="25">
                <a:latin typeface="Microsoft Sans Serif"/>
                <a:cs typeface="Microsoft Sans Serif"/>
              </a:rPr>
              <a:t>каждого </a:t>
            </a:r>
            <a:r>
              <a:rPr dirty="0" sz="900" spc="-225">
                <a:latin typeface="Microsoft Sans Serif"/>
                <a:cs typeface="Microsoft Sans Serif"/>
              </a:rPr>
              <a:t> </a:t>
            </a:r>
            <a:r>
              <a:rPr dirty="0" sz="900" spc="30">
                <a:latin typeface="Microsoft Sans Serif"/>
                <a:cs typeface="Microsoft Sans Serif"/>
              </a:rPr>
              <a:t>члена</a:t>
            </a:r>
            <a:r>
              <a:rPr dirty="0" sz="900" spc="5">
                <a:latin typeface="Microsoft Sans Serif"/>
                <a:cs typeface="Microsoft Sans Serif"/>
              </a:rPr>
              <a:t> </a:t>
            </a:r>
            <a:r>
              <a:rPr dirty="0" sz="900" spc="30">
                <a:latin typeface="Microsoft Sans Serif"/>
                <a:cs typeface="Microsoft Sans Serif"/>
              </a:rPr>
              <a:t>семьи</a:t>
            </a:r>
            <a:endParaRPr sz="900">
              <a:latin typeface="Microsoft Sans Serif"/>
              <a:cs typeface="Microsoft Sans Serif"/>
            </a:endParaRPr>
          </a:p>
          <a:p>
            <a:pPr marL="12700" marR="995044">
              <a:lnSpc>
                <a:spcPct val="124900"/>
              </a:lnSpc>
            </a:pPr>
            <a:r>
              <a:rPr dirty="0" sz="900" spc="20">
                <a:latin typeface="Microsoft Sans Serif"/>
                <a:cs typeface="Microsoft Sans Serif"/>
              </a:rPr>
              <a:t>Государственный </a:t>
            </a:r>
            <a:r>
              <a:rPr dirty="0" sz="900" spc="55">
                <a:latin typeface="Microsoft Sans Serif"/>
                <a:cs typeface="Microsoft Sans Serif"/>
              </a:rPr>
              <a:t>жилищный </a:t>
            </a:r>
            <a:r>
              <a:rPr dirty="0" sz="900" spc="10">
                <a:latin typeface="Microsoft Sans Serif"/>
                <a:cs typeface="Microsoft Sans Serif"/>
              </a:rPr>
              <a:t>сертификат </a:t>
            </a:r>
            <a:r>
              <a:rPr dirty="0" sz="900" spc="15">
                <a:latin typeface="Microsoft Sans Serif"/>
                <a:cs typeface="Microsoft Sans Serif"/>
              </a:rPr>
              <a:t> </a:t>
            </a:r>
            <a:r>
              <a:rPr dirty="0" sz="900" spc="25">
                <a:latin typeface="Microsoft Sans Serif"/>
                <a:cs typeface="Microsoft Sans Serif"/>
              </a:rPr>
              <a:t>Договор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30">
                <a:latin typeface="Microsoft Sans Serif"/>
                <a:cs typeface="Microsoft Sans Serif"/>
              </a:rPr>
              <a:t>купли-продажи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40">
                <a:latin typeface="Microsoft Sans Serif"/>
                <a:cs typeface="Microsoft Sans Serif"/>
              </a:rPr>
              <a:t>жилого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40">
                <a:latin typeface="Microsoft Sans Serif"/>
                <a:cs typeface="Microsoft Sans Serif"/>
              </a:rPr>
              <a:t>помещения</a:t>
            </a:r>
            <a:endParaRPr sz="900">
              <a:latin typeface="Microsoft Sans Serif"/>
              <a:cs typeface="Microsoft Sans Serif"/>
            </a:endParaRPr>
          </a:p>
          <a:p>
            <a:pPr marL="12700" marR="620395">
              <a:lnSpc>
                <a:spcPct val="124900"/>
              </a:lnSpc>
            </a:pPr>
            <a:r>
              <a:rPr dirty="0" sz="900" spc="25">
                <a:latin typeface="Microsoft Sans Serif"/>
                <a:cs typeface="Microsoft Sans Serif"/>
              </a:rPr>
              <a:t>Выписка из </a:t>
            </a:r>
            <a:r>
              <a:rPr dirty="0" sz="900" spc="-40">
                <a:latin typeface="Microsoft Sans Serif"/>
                <a:cs typeface="Microsoft Sans Serif"/>
              </a:rPr>
              <a:t>ЕГРН, </a:t>
            </a:r>
            <a:r>
              <a:rPr dirty="0" sz="900" spc="30">
                <a:latin typeface="Microsoft Sans Serif"/>
                <a:cs typeface="Microsoft Sans Serif"/>
              </a:rPr>
              <a:t>подтверждающая </a:t>
            </a:r>
            <a:r>
              <a:rPr dirty="0" sz="900" spc="25">
                <a:latin typeface="Microsoft Sans Serif"/>
                <a:cs typeface="Microsoft Sans Serif"/>
              </a:rPr>
              <a:t>переход </a:t>
            </a:r>
            <a:r>
              <a:rPr dirty="0" sz="900" spc="30">
                <a:latin typeface="Microsoft Sans Serif"/>
                <a:cs typeface="Microsoft Sans Serif"/>
              </a:rPr>
              <a:t>права </a:t>
            </a:r>
            <a:r>
              <a:rPr dirty="0" sz="900" spc="-225">
                <a:latin typeface="Microsoft Sans Serif"/>
                <a:cs typeface="Microsoft Sans Serif"/>
              </a:rPr>
              <a:t> </a:t>
            </a:r>
            <a:r>
              <a:rPr dirty="0" sz="900" spc="25">
                <a:latin typeface="Microsoft Sans Serif"/>
                <a:cs typeface="Microsoft Sans Serif"/>
              </a:rPr>
              <a:t>собственности</a:t>
            </a:r>
            <a:endParaRPr sz="9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900" spc="20">
                <a:latin typeface="Microsoft Sans Serif"/>
                <a:cs typeface="Microsoft Sans Serif"/>
              </a:rPr>
              <a:t>Реквизиты</a:t>
            </a:r>
            <a:r>
              <a:rPr dirty="0" sz="900" spc="-5">
                <a:latin typeface="Microsoft Sans Serif"/>
                <a:cs typeface="Microsoft Sans Serif"/>
              </a:rPr>
              <a:t> </a:t>
            </a:r>
            <a:r>
              <a:rPr dirty="0" sz="900" spc="15">
                <a:latin typeface="Microsoft Sans Serif"/>
                <a:cs typeface="Microsoft Sans Serif"/>
              </a:rPr>
              <a:t>счета</a:t>
            </a:r>
            <a:r>
              <a:rPr dirty="0" sz="900" spc="-5">
                <a:latin typeface="Microsoft Sans Serif"/>
                <a:cs typeface="Microsoft Sans Serif"/>
              </a:rPr>
              <a:t> </a:t>
            </a:r>
            <a:r>
              <a:rPr dirty="0" sz="900" spc="30">
                <a:latin typeface="Microsoft Sans Serif"/>
                <a:cs typeface="Microsoft Sans Serif"/>
              </a:rPr>
              <a:t>продавца</a:t>
            </a:r>
            <a:endParaRPr sz="9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900" spc="20">
                <a:latin typeface="Microsoft Sans Serif"/>
                <a:cs typeface="Microsoft Sans Serif"/>
              </a:rPr>
              <a:t>Заявление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40">
                <a:latin typeface="Microsoft Sans Serif"/>
                <a:cs typeface="Microsoft Sans Serif"/>
              </a:rPr>
              <a:t>о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40">
                <a:latin typeface="Microsoft Sans Serif"/>
                <a:cs typeface="Microsoft Sans Serif"/>
              </a:rPr>
              <a:t>перечислении</a:t>
            </a:r>
            <a:r>
              <a:rPr dirty="0" sz="900" spc="10">
                <a:latin typeface="Microsoft Sans Serif"/>
                <a:cs typeface="Microsoft Sans Serif"/>
              </a:rPr>
              <a:t> средств </a:t>
            </a:r>
            <a:r>
              <a:rPr dirty="0" sz="900" spc="30">
                <a:latin typeface="Microsoft Sans Serif"/>
                <a:cs typeface="Microsoft Sans Serif"/>
              </a:rPr>
              <a:t>продавцу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50">
                <a:latin typeface="Microsoft Sans Serif"/>
                <a:cs typeface="Microsoft Sans Serif"/>
              </a:rPr>
              <a:t>по</a:t>
            </a:r>
            <a:r>
              <a:rPr dirty="0" sz="900" spc="10">
                <a:latin typeface="Microsoft Sans Serif"/>
                <a:cs typeface="Microsoft Sans Serif"/>
              </a:rPr>
              <a:t> сертификату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612541" y="767711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21558" y="38067"/>
                </a:moveTo>
                <a:lnTo>
                  <a:pt x="16509" y="38067"/>
                </a:lnTo>
                <a:lnTo>
                  <a:pt x="14081" y="37585"/>
                </a:lnTo>
                <a:lnTo>
                  <a:pt x="0" y="21558"/>
                </a:lnTo>
                <a:lnTo>
                  <a:pt x="0" y="16509"/>
                </a:lnTo>
                <a:lnTo>
                  <a:pt x="16509" y="0"/>
                </a:lnTo>
                <a:lnTo>
                  <a:pt x="21558" y="0"/>
                </a:lnTo>
                <a:lnTo>
                  <a:pt x="38068" y="19034"/>
                </a:lnTo>
                <a:lnTo>
                  <a:pt x="38068" y="21558"/>
                </a:lnTo>
                <a:lnTo>
                  <a:pt x="21558" y="380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612541" y="8019723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21558" y="38067"/>
                </a:moveTo>
                <a:lnTo>
                  <a:pt x="16509" y="38067"/>
                </a:lnTo>
                <a:lnTo>
                  <a:pt x="14081" y="37584"/>
                </a:lnTo>
                <a:lnTo>
                  <a:pt x="0" y="21558"/>
                </a:lnTo>
                <a:lnTo>
                  <a:pt x="0" y="16509"/>
                </a:lnTo>
                <a:lnTo>
                  <a:pt x="16509" y="0"/>
                </a:lnTo>
                <a:lnTo>
                  <a:pt x="21558" y="0"/>
                </a:lnTo>
                <a:lnTo>
                  <a:pt x="38068" y="19034"/>
                </a:lnTo>
                <a:lnTo>
                  <a:pt x="38068" y="21558"/>
                </a:lnTo>
                <a:lnTo>
                  <a:pt x="21558" y="380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612541" y="819102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21558" y="38067"/>
                </a:moveTo>
                <a:lnTo>
                  <a:pt x="16509" y="38067"/>
                </a:lnTo>
                <a:lnTo>
                  <a:pt x="14081" y="37585"/>
                </a:lnTo>
                <a:lnTo>
                  <a:pt x="0" y="21558"/>
                </a:lnTo>
                <a:lnTo>
                  <a:pt x="0" y="16509"/>
                </a:lnTo>
                <a:lnTo>
                  <a:pt x="16509" y="0"/>
                </a:lnTo>
                <a:lnTo>
                  <a:pt x="21558" y="0"/>
                </a:lnTo>
                <a:lnTo>
                  <a:pt x="38068" y="19034"/>
                </a:lnTo>
                <a:lnTo>
                  <a:pt x="38068" y="21558"/>
                </a:lnTo>
                <a:lnTo>
                  <a:pt x="21558" y="380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612541" y="836233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21558" y="38067"/>
                </a:moveTo>
                <a:lnTo>
                  <a:pt x="16509" y="38067"/>
                </a:lnTo>
                <a:lnTo>
                  <a:pt x="14081" y="37585"/>
                </a:lnTo>
                <a:lnTo>
                  <a:pt x="0" y="21558"/>
                </a:lnTo>
                <a:lnTo>
                  <a:pt x="0" y="16509"/>
                </a:lnTo>
                <a:lnTo>
                  <a:pt x="16509" y="0"/>
                </a:lnTo>
                <a:lnTo>
                  <a:pt x="21558" y="0"/>
                </a:lnTo>
                <a:lnTo>
                  <a:pt x="38068" y="19034"/>
                </a:lnTo>
                <a:lnTo>
                  <a:pt x="38068" y="21558"/>
                </a:lnTo>
                <a:lnTo>
                  <a:pt x="21558" y="380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612541" y="8704947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21558" y="38067"/>
                </a:moveTo>
                <a:lnTo>
                  <a:pt x="16509" y="38067"/>
                </a:lnTo>
                <a:lnTo>
                  <a:pt x="14081" y="37584"/>
                </a:lnTo>
                <a:lnTo>
                  <a:pt x="0" y="21557"/>
                </a:lnTo>
                <a:lnTo>
                  <a:pt x="0" y="16509"/>
                </a:lnTo>
                <a:lnTo>
                  <a:pt x="16509" y="0"/>
                </a:lnTo>
                <a:lnTo>
                  <a:pt x="21558" y="0"/>
                </a:lnTo>
                <a:lnTo>
                  <a:pt x="38068" y="19034"/>
                </a:lnTo>
                <a:lnTo>
                  <a:pt x="38068" y="21557"/>
                </a:lnTo>
                <a:lnTo>
                  <a:pt x="21558" y="380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612541" y="8876254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21558" y="38067"/>
                </a:moveTo>
                <a:lnTo>
                  <a:pt x="16509" y="38067"/>
                </a:lnTo>
                <a:lnTo>
                  <a:pt x="14081" y="37584"/>
                </a:lnTo>
                <a:lnTo>
                  <a:pt x="0" y="21558"/>
                </a:lnTo>
                <a:lnTo>
                  <a:pt x="0" y="16509"/>
                </a:lnTo>
                <a:lnTo>
                  <a:pt x="16509" y="0"/>
                </a:lnTo>
                <a:lnTo>
                  <a:pt x="21558" y="0"/>
                </a:lnTo>
                <a:lnTo>
                  <a:pt x="38068" y="19034"/>
                </a:lnTo>
                <a:lnTo>
                  <a:pt x="38068" y="21558"/>
                </a:lnTo>
                <a:lnTo>
                  <a:pt x="21558" y="380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131153" y="8965103"/>
            <a:ext cx="477520" cy="6153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850" spc="560">
                <a:solidFill>
                  <a:srgbClr val="D85428"/>
                </a:solidFill>
                <a:latin typeface="Microsoft Sans Serif"/>
                <a:cs typeface="Microsoft Sans Serif"/>
              </a:rPr>
              <a:t>6</a:t>
            </a:r>
            <a:r>
              <a:rPr dirty="0" sz="3850" spc="-220">
                <a:solidFill>
                  <a:srgbClr val="D85428"/>
                </a:solidFill>
                <a:latin typeface="Microsoft Sans Serif"/>
                <a:cs typeface="Microsoft Sans Serif"/>
              </a:rPr>
              <a:t>.</a:t>
            </a:r>
            <a:endParaRPr sz="3850">
              <a:latin typeface="Microsoft Sans Serif"/>
              <a:cs typeface="Microsoft Sans Serif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07313" y="9112071"/>
            <a:ext cx="2210435" cy="2997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800" b="1">
                <a:solidFill>
                  <a:srgbClr val="421D0E"/>
                </a:solidFill>
                <a:latin typeface="Arial"/>
                <a:cs typeface="Arial"/>
              </a:rPr>
              <a:t>ОПЛАТИТЬ</a:t>
            </a:r>
            <a:r>
              <a:rPr dirty="0" sz="1800" spc="-85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421D0E"/>
                </a:solidFill>
                <a:latin typeface="Arial"/>
                <a:cs typeface="Arial"/>
              </a:rPr>
              <a:t>ЖИЛЬЕ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612541" y="9191655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21558" y="38067"/>
                </a:moveTo>
                <a:lnTo>
                  <a:pt x="16509" y="38067"/>
                </a:lnTo>
                <a:lnTo>
                  <a:pt x="14081" y="37585"/>
                </a:lnTo>
                <a:lnTo>
                  <a:pt x="0" y="21558"/>
                </a:lnTo>
                <a:lnTo>
                  <a:pt x="0" y="16509"/>
                </a:lnTo>
                <a:lnTo>
                  <a:pt x="16509" y="0"/>
                </a:lnTo>
                <a:lnTo>
                  <a:pt x="21558" y="0"/>
                </a:lnTo>
                <a:lnTo>
                  <a:pt x="38068" y="19034"/>
                </a:lnTo>
                <a:lnTo>
                  <a:pt x="38068" y="21558"/>
                </a:lnTo>
                <a:lnTo>
                  <a:pt x="21558" y="380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3746313" y="9087591"/>
            <a:ext cx="3644900" cy="5397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4900"/>
              </a:lnSpc>
              <a:spcBef>
                <a:spcPts val="100"/>
              </a:spcBef>
            </a:pPr>
            <a:r>
              <a:rPr dirty="0" sz="900" spc="30">
                <a:latin typeface="Microsoft Sans Serif"/>
                <a:cs typeface="Microsoft Sans Serif"/>
              </a:rPr>
              <a:t>Перечисление </a:t>
            </a:r>
            <a:r>
              <a:rPr dirty="0" sz="900" spc="10">
                <a:latin typeface="Microsoft Sans Serif"/>
                <a:cs typeface="Microsoft Sans Serif"/>
              </a:rPr>
              <a:t>средств </a:t>
            </a:r>
            <a:r>
              <a:rPr dirty="0" sz="900" spc="30">
                <a:latin typeface="Microsoft Sans Serif"/>
                <a:cs typeface="Microsoft Sans Serif"/>
              </a:rPr>
              <a:t>продавцу </a:t>
            </a:r>
            <a:r>
              <a:rPr dirty="0" sz="900" spc="10">
                <a:latin typeface="Microsoft Sans Serif"/>
                <a:cs typeface="Microsoft Sans Serif"/>
              </a:rPr>
              <a:t>осуществляется </a:t>
            </a:r>
            <a:r>
              <a:rPr dirty="0" sz="900" spc="20">
                <a:latin typeface="Microsoft Sans Serif"/>
                <a:cs typeface="Microsoft Sans Serif"/>
              </a:rPr>
              <a:t>после </a:t>
            </a:r>
            <a:r>
              <a:rPr dirty="0" sz="900" spc="25">
                <a:latin typeface="Microsoft Sans Serif"/>
                <a:cs typeface="Microsoft Sans Serif"/>
              </a:rPr>
              <a:t> </a:t>
            </a:r>
            <a:r>
              <a:rPr dirty="0" sz="900" spc="45">
                <a:latin typeface="Microsoft Sans Serif"/>
                <a:cs typeface="Microsoft Sans Serif"/>
              </a:rPr>
              <a:t>проверки </a:t>
            </a:r>
            <a:r>
              <a:rPr dirty="0" sz="900" spc="25">
                <a:latin typeface="Microsoft Sans Serif"/>
                <a:cs typeface="Microsoft Sans Serif"/>
              </a:rPr>
              <a:t>представленных документов </a:t>
            </a:r>
            <a:r>
              <a:rPr dirty="0" sz="900" spc="30">
                <a:latin typeface="Microsoft Sans Serif"/>
                <a:cs typeface="Microsoft Sans Serif"/>
              </a:rPr>
              <a:t>в </a:t>
            </a:r>
            <a:r>
              <a:rPr dirty="0" sz="900" spc="25">
                <a:latin typeface="Microsoft Sans Serif"/>
                <a:cs typeface="Microsoft Sans Serif"/>
              </a:rPr>
              <a:t>сроки, </a:t>
            </a:r>
            <a:r>
              <a:rPr dirty="0" sz="900" spc="30">
                <a:latin typeface="Microsoft Sans Serif"/>
                <a:cs typeface="Microsoft Sans Serif"/>
              </a:rPr>
              <a:t>установленные </a:t>
            </a:r>
            <a:r>
              <a:rPr dirty="0" sz="900" spc="-225">
                <a:latin typeface="Microsoft Sans Serif"/>
                <a:cs typeface="Microsoft Sans Serif"/>
              </a:rPr>
              <a:t> </a:t>
            </a:r>
            <a:r>
              <a:rPr dirty="0" sz="900" spc="20">
                <a:latin typeface="Microsoft Sans Serif"/>
                <a:cs typeface="Microsoft Sans Serif"/>
              </a:rPr>
              <a:t>субъектом</a:t>
            </a:r>
            <a:r>
              <a:rPr dirty="0" sz="900" spc="5">
                <a:latin typeface="Microsoft Sans Serif"/>
                <a:cs typeface="Microsoft Sans Serif"/>
              </a:rPr>
              <a:t> </a:t>
            </a:r>
            <a:r>
              <a:rPr dirty="0" sz="900" spc="-50">
                <a:latin typeface="Microsoft Sans Serif"/>
                <a:cs typeface="Microsoft Sans Serif"/>
              </a:rPr>
              <a:t>РФ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40650" y="9954976"/>
            <a:ext cx="7065009" cy="5397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24900"/>
              </a:lnSpc>
              <a:spcBef>
                <a:spcPts val="100"/>
              </a:spcBef>
            </a:pPr>
            <a:r>
              <a:rPr dirty="0" sz="900" spc="25">
                <a:latin typeface="Microsoft Sans Serif"/>
                <a:cs typeface="Microsoft Sans Serif"/>
              </a:rPr>
              <a:t>По </a:t>
            </a:r>
            <a:r>
              <a:rPr dirty="0" sz="900" spc="10">
                <a:latin typeface="Microsoft Sans Serif"/>
                <a:cs typeface="Microsoft Sans Serif"/>
              </a:rPr>
              <a:t>всем </a:t>
            </a:r>
            <a:r>
              <a:rPr dirty="0" sz="900" spc="45">
                <a:latin typeface="Microsoft Sans Serif"/>
                <a:cs typeface="Microsoft Sans Serif"/>
              </a:rPr>
              <a:t>возникающим </a:t>
            </a:r>
            <a:r>
              <a:rPr dirty="0" sz="900" spc="25">
                <a:latin typeface="Microsoft Sans Serif"/>
                <a:cs typeface="Microsoft Sans Serif"/>
              </a:rPr>
              <a:t>вопросам, касающихся </a:t>
            </a:r>
            <a:r>
              <a:rPr dirty="0" sz="900" spc="35">
                <a:latin typeface="Microsoft Sans Serif"/>
                <a:cs typeface="Microsoft Sans Serif"/>
              </a:rPr>
              <a:t>выдачи </a:t>
            </a:r>
            <a:r>
              <a:rPr dirty="0" sz="900" spc="50">
                <a:latin typeface="Microsoft Sans Serif"/>
                <a:cs typeface="Microsoft Sans Serif"/>
              </a:rPr>
              <a:t>жилищных </a:t>
            </a:r>
            <a:r>
              <a:rPr dirty="0" sz="900" spc="15">
                <a:latin typeface="Microsoft Sans Serif"/>
                <a:cs typeface="Microsoft Sans Serif"/>
              </a:rPr>
              <a:t>сертификатов </a:t>
            </a:r>
            <a:r>
              <a:rPr dirty="0" sz="900" spc="65">
                <a:latin typeface="Microsoft Sans Serif"/>
                <a:cs typeface="Microsoft Sans Serif"/>
              </a:rPr>
              <a:t>и </a:t>
            </a:r>
            <a:r>
              <a:rPr dirty="0" sz="900" spc="40">
                <a:latin typeface="Microsoft Sans Serif"/>
                <a:cs typeface="Microsoft Sans Serif"/>
              </a:rPr>
              <a:t>получения единовременной </a:t>
            </a:r>
            <a:r>
              <a:rPr dirty="0" sz="900" spc="30">
                <a:latin typeface="Microsoft Sans Serif"/>
                <a:cs typeface="Microsoft Sans Serif"/>
              </a:rPr>
              <a:t>выплаты </a:t>
            </a:r>
            <a:r>
              <a:rPr dirty="0" sz="900" spc="35">
                <a:latin typeface="Microsoft Sans Serif"/>
                <a:cs typeface="Microsoft Sans Serif"/>
              </a:rPr>
              <a:t> </a:t>
            </a:r>
            <a:r>
              <a:rPr dirty="0" sz="900" spc="20">
                <a:latin typeface="Microsoft Sans Serif"/>
                <a:cs typeface="Microsoft Sans Serif"/>
              </a:rPr>
              <a:t>гражданам, </a:t>
            </a:r>
            <a:r>
              <a:rPr dirty="0" sz="900" spc="40">
                <a:latin typeface="Microsoft Sans Serif"/>
                <a:cs typeface="Microsoft Sans Serif"/>
              </a:rPr>
              <a:t>вынужденно </a:t>
            </a:r>
            <a:r>
              <a:rPr dirty="0" sz="900" spc="50">
                <a:latin typeface="Microsoft Sans Serif"/>
                <a:cs typeface="Microsoft Sans Serif"/>
              </a:rPr>
              <a:t>покинувшим </a:t>
            </a:r>
            <a:r>
              <a:rPr dirty="0" sz="900" spc="10">
                <a:latin typeface="Microsoft Sans Serif"/>
                <a:cs typeface="Microsoft Sans Serif"/>
              </a:rPr>
              <a:t>место </a:t>
            </a:r>
            <a:r>
              <a:rPr dirty="0" sz="900" spc="40">
                <a:latin typeface="Microsoft Sans Serif"/>
                <a:cs typeface="Microsoft Sans Serif"/>
              </a:rPr>
              <a:t>постоянного </a:t>
            </a:r>
            <a:r>
              <a:rPr dirty="0" sz="900" spc="45">
                <a:latin typeface="Microsoft Sans Serif"/>
                <a:cs typeface="Microsoft Sans Serif"/>
              </a:rPr>
              <a:t>проживания </a:t>
            </a:r>
            <a:r>
              <a:rPr dirty="0" sz="900" spc="30">
                <a:latin typeface="Microsoft Sans Serif"/>
                <a:cs typeface="Microsoft Sans Serif"/>
              </a:rPr>
              <a:t>в городе </a:t>
            </a:r>
            <a:r>
              <a:rPr dirty="0" sz="900" spc="10">
                <a:latin typeface="Microsoft Sans Serif"/>
                <a:cs typeface="Microsoft Sans Serif"/>
              </a:rPr>
              <a:t>Херсоне </a:t>
            </a:r>
            <a:r>
              <a:rPr dirty="0" sz="900" spc="45">
                <a:latin typeface="Microsoft Sans Serif"/>
                <a:cs typeface="Microsoft Sans Serif"/>
              </a:rPr>
              <a:t>или </a:t>
            </a:r>
            <a:r>
              <a:rPr dirty="0" sz="900" spc="25">
                <a:latin typeface="Microsoft Sans Serif"/>
                <a:cs typeface="Microsoft Sans Serif"/>
              </a:rPr>
              <a:t>части </a:t>
            </a:r>
            <a:r>
              <a:rPr dirty="0" sz="900" spc="20">
                <a:latin typeface="Microsoft Sans Serif"/>
                <a:cs typeface="Microsoft Sans Serif"/>
              </a:rPr>
              <a:t>Херсонской </a:t>
            </a:r>
            <a:r>
              <a:rPr dirty="0" sz="900" spc="15">
                <a:latin typeface="Microsoft Sans Serif"/>
                <a:cs typeface="Microsoft Sans Serif"/>
              </a:rPr>
              <a:t>области, </a:t>
            </a:r>
            <a:r>
              <a:rPr dirty="0" sz="900" spc="40">
                <a:latin typeface="Microsoft Sans Serif"/>
                <a:cs typeface="Microsoft Sans Serif"/>
              </a:rPr>
              <a:t>вы </a:t>
            </a:r>
            <a:r>
              <a:rPr dirty="0" sz="900" spc="-225">
                <a:latin typeface="Microsoft Sans Serif"/>
                <a:cs typeface="Microsoft Sans Serif"/>
              </a:rPr>
              <a:t> </a:t>
            </a:r>
            <a:r>
              <a:rPr dirty="0" sz="900" spc="10">
                <a:latin typeface="Microsoft Sans Serif"/>
                <a:cs typeface="Microsoft Sans Serif"/>
              </a:rPr>
              <a:t>всегда </a:t>
            </a:r>
            <a:r>
              <a:rPr dirty="0" sz="900" spc="20">
                <a:latin typeface="Microsoft Sans Serif"/>
                <a:cs typeface="Microsoft Sans Serif"/>
              </a:rPr>
              <a:t>можете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25">
                <a:latin typeface="Microsoft Sans Serif"/>
                <a:cs typeface="Microsoft Sans Serif"/>
              </a:rPr>
              <a:t>обратиться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35">
                <a:latin typeface="Microsoft Sans Serif"/>
                <a:cs typeface="Microsoft Sans Serif"/>
              </a:rPr>
              <a:t>на</a:t>
            </a:r>
            <a:r>
              <a:rPr dirty="0" sz="900" spc="10">
                <a:latin typeface="Microsoft Sans Serif"/>
                <a:cs typeface="Microsoft Sans Serif"/>
              </a:rPr>
              <a:t> </a:t>
            </a:r>
            <a:r>
              <a:rPr dirty="0" sz="900" spc="20" b="1">
                <a:latin typeface="Arial"/>
                <a:cs typeface="Arial"/>
              </a:rPr>
              <a:t>Единую</a:t>
            </a:r>
            <a:r>
              <a:rPr dirty="0" sz="900" spc="5" b="1">
                <a:latin typeface="Arial"/>
                <a:cs typeface="Arial"/>
              </a:rPr>
              <a:t> </a:t>
            </a:r>
            <a:r>
              <a:rPr dirty="0" sz="900" spc="30" b="1">
                <a:latin typeface="Arial"/>
                <a:cs typeface="Arial"/>
              </a:rPr>
              <a:t>«горячую</a:t>
            </a:r>
            <a:r>
              <a:rPr dirty="0" sz="900" b="1">
                <a:latin typeface="Arial"/>
                <a:cs typeface="Arial"/>
              </a:rPr>
              <a:t> </a:t>
            </a:r>
            <a:r>
              <a:rPr dirty="0" sz="900" spc="55" b="1">
                <a:latin typeface="Arial"/>
                <a:cs typeface="Arial"/>
              </a:rPr>
              <a:t>линию»</a:t>
            </a:r>
            <a:r>
              <a:rPr dirty="0" sz="900" b="1">
                <a:latin typeface="Arial"/>
                <a:cs typeface="Arial"/>
              </a:rPr>
              <a:t> </a:t>
            </a:r>
            <a:r>
              <a:rPr dirty="0" sz="900" spc="-55" b="1">
                <a:latin typeface="Arial"/>
                <a:cs typeface="Arial"/>
              </a:rPr>
              <a:t>–</a:t>
            </a:r>
            <a:r>
              <a:rPr dirty="0" sz="900" b="1">
                <a:latin typeface="Arial"/>
                <a:cs typeface="Arial"/>
              </a:rPr>
              <a:t> </a:t>
            </a:r>
            <a:r>
              <a:rPr dirty="0" sz="900" spc="10" b="1">
                <a:latin typeface="Arial"/>
                <a:cs typeface="Arial"/>
              </a:rPr>
              <a:t>8</a:t>
            </a:r>
            <a:r>
              <a:rPr dirty="0" sz="900" b="1">
                <a:latin typeface="Arial"/>
                <a:cs typeface="Arial"/>
              </a:rPr>
              <a:t> </a:t>
            </a:r>
            <a:r>
              <a:rPr dirty="0" sz="900" spc="10" b="1">
                <a:latin typeface="Arial"/>
                <a:cs typeface="Arial"/>
              </a:rPr>
              <a:t>(800)</a:t>
            </a:r>
            <a:r>
              <a:rPr dirty="0" sz="900" b="1">
                <a:latin typeface="Arial"/>
                <a:cs typeface="Arial"/>
              </a:rPr>
              <a:t> </a:t>
            </a:r>
            <a:r>
              <a:rPr dirty="0" sz="900" spc="10" b="1">
                <a:latin typeface="Arial"/>
                <a:cs typeface="Arial"/>
              </a:rPr>
              <a:t>100-74-59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8693" y="260627"/>
            <a:ext cx="6452870" cy="2865120"/>
          </a:xfrm>
          <a:custGeom>
            <a:avLst/>
            <a:gdLst/>
            <a:ahLst/>
            <a:cxnLst/>
            <a:rect l="l" t="t" r="r" b="b"/>
            <a:pathLst>
              <a:path w="6452870" h="2865120">
                <a:moveTo>
                  <a:pt x="6262746" y="2864617"/>
                </a:moveTo>
                <a:lnTo>
                  <a:pt x="189595" y="2864617"/>
                </a:lnTo>
                <a:lnTo>
                  <a:pt x="139276" y="2857832"/>
                </a:lnTo>
                <a:lnTo>
                  <a:pt x="94009" y="2838694"/>
                </a:lnTo>
                <a:lnTo>
                  <a:pt x="55621" y="2809029"/>
                </a:lnTo>
                <a:lnTo>
                  <a:pt x="25938" y="2770663"/>
                </a:lnTo>
                <a:lnTo>
                  <a:pt x="6789" y="2725423"/>
                </a:lnTo>
                <a:lnTo>
                  <a:pt x="0" y="2675134"/>
                </a:lnTo>
                <a:lnTo>
                  <a:pt x="0" y="189483"/>
                </a:lnTo>
                <a:lnTo>
                  <a:pt x="6789" y="139194"/>
                </a:lnTo>
                <a:lnTo>
                  <a:pt x="25938" y="93953"/>
                </a:lnTo>
                <a:lnTo>
                  <a:pt x="55621" y="55588"/>
                </a:lnTo>
                <a:lnTo>
                  <a:pt x="94009" y="25923"/>
                </a:lnTo>
                <a:lnTo>
                  <a:pt x="139276" y="6785"/>
                </a:lnTo>
                <a:lnTo>
                  <a:pt x="189595" y="0"/>
                </a:lnTo>
                <a:lnTo>
                  <a:pt x="6262746" y="0"/>
                </a:lnTo>
                <a:lnTo>
                  <a:pt x="6313065" y="6785"/>
                </a:lnTo>
                <a:lnTo>
                  <a:pt x="6358332" y="25923"/>
                </a:lnTo>
                <a:lnTo>
                  <a:pt x="6396721" y="55588"/>
                </a:lnTo>
                <a:lnTo>
                  <a:pt x="6426403" y="93953"/>
                </a:lnTo>
                <a:lnTo>
                  <a:pt x="6445553" y="139194"/>
                </a:lnTo>
                <a:lnTo>
                  <a:pt x="6452342" y="189483"/>
                </a:lnTo>
                <a:lnTo>
                  <a:pt x="6452342" y="2675134"/>
                </a:lnTo>
                <a:lnTo>
                  <a:pt x="6445553" y="2725423"/>
                </a:lnTo>
                <a:lnTo>
                  <a:pt x="6426403" y="2770663"/>
                </a:lnTo>
                <a:lnTo>
                  <a:pt x="6396721" y="2809029"/>
                </a:lnTo>
                <a:lnTo>
                  <a:pt x="6358332" y="2838694"/>
                </a:lnTo>
                <a:lnTo>
                  <a:pt x="6313065" y="2857832"/>
                </a:lnTo>
                <a:lnTo>
                  <a:pt x="6262746" y="2864617"/>
                </a:lnTo>
                <a:close/>
              </a:path>
            </a:pathLst>
          </a:custGeom>
          <a:solidFill>
            <a:srgbClr val="F5F1E9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2375" y="3264431"/>
            <a:ext cx="2027121" cy="4415888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755365" y="9854649"/>
            <a:ext cx="6101080" cy="0"/>
          </a:xfrm>
          <a:custGeom>
            <a:avLst/>
            <a:gdLst/>
            <a:ahLst/>
            <a:cxnLst/>
            <a:rect l="l" t="t" r="r" b="b"/>
            <a:pathLst>
              <a:path w="6101080" h="0">
                <a:moveTo>
                  <a:pt x="0" y="0"/>
                </a:moveTo>
                <a:lnTo>
                  <a:pt x="6100544" y="0"/>
                </a:lnTo>
              </a:path>
            </a:pathLst>
          </a:custGeom>
          <a:ln w="9517">
            <a:solidFill>
              <a:srgbClr val="D85428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16406" y="9927651"/>
            <a:ext cx="866047" cy="647155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2785367" y="3740929"/>
            <a:ext cx="311785" cy="688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350" spc="-1130">
                <a:solidFill>
                  <a:srgbClr val="D85428"/>
                </a:solidFill>
                <a:latin typeface="Microsoft Sans Serif"/>
                <a:cs typeface="Microsoft Sans Serif"/>
              </a:rPr>
              <a:t>1</a:t>
            </a:r>
            <a:r>
              <a:rPr dirty="0" sz="4350" spc="-254">
                <a:solidFill>
                  <a:srgbClr val="D85428"/>
                </a:solidFill>
                <a:latin typeface="Microsoft Sans Serif"/>
                <a:cs typeface="Microsoft Sans Serif"/>
              </a:rPr>
              <a:t>.</a:t>
            </a:r>
            <a:endParaRPr sz="435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85367" y="5884528"/>
            <a:ext cx="447675" cy="6153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850" spc="325">
                <a:solidFill>
                  <a:srgbClr val="D85428"/>
                </a:solidFill>
                <a:latin typeface="Microsoft Sans Serif"/>
                <a:cs typeface="Microsoft Sans Serif"/>
              </a:rPr>
              <a:t>2</a:t>
            </a:r>
            <a:r>
              <a:rPr dirty="0" sz="3850" spc="-220">
                <a:solidFill>
                  <a:srgbClr val="D85428"/>
                </a:solidFill>
                <a:latin typeface="Microsoft Sans Serif"/>
                <a:cs typeface="Microsoft Sans Serif"/>
              </a:rPr>
              <a:t>.</a:t>
            </a:r>
            <a:endParaRPr sz="385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85367" y="7021245"/>
            <a:ext cx="443230" cy="6153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850" spc="290">
                <a:solidFill>
                  <a:srgbClr val="D85428"/>
                </a:solidFill>
                <a:latin typeface="Microsoft Sans Serif"/>
                <a:cs typeface="Microsoft Sans Serif"/>
              </a:rPr>
              <a:t>3</a:t>
            </a:r>
            <a:r>
              <a:rPr dirty="0" sz="3850" spc="-220">
                <a:solidFill>
                  <a:srgbClr val="D85428"/>
                </a:solidFill>
                <a:latin typeface="Microsoft Sans Serif"/>
                <a:cs typeface="Microsoft Sans Serif"/>
              </a:rPr>
              <a:t>.</a:t>
            </a:r>
            <a:endParaRPr sz="385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84983" y="866397"/>
            <a:ext cx="5784215" cy="1595755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09"/>
              </a:spcBef>
            </a:pPr>
            <a:r>
              <a:rPr dirty="0" sz="1800" spc="90" b="1">
                <a:solidFill>
                  <a:srgbClr val="421D0E"/>
                </a:solidFill>
                <a:latin typeface="Arial"/>
                <a:cs typeface="Arial"/>
              </a:rPr>
              <a:t>Жители,</a:t>
            </a:r>
            <a:r>
              <a:rPr dirty="0" sz="1800" spc="-35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800" spc="75" b="1">
                <a:solidFill>
                  <a:srgbClr val="421D0E"/>
                </a:solidFill>
                <a:latin typeface="Arial"/>
                <a:cs typeface="Arial"/>
              </a:rPr>
              <a:t>вынужденно</a:t>
            </a:r>
            <a:r>
              <a:rPr dirty="0" sz="1800" spc="-35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800" spc="114" b="1">
                <a:solidFill>
                  <a:srgbClr val="421D0E"/>
                </a:solidFill>
                <a:latin typeface="Arial"/>
                <a:cs typeface="Arial"/>
              </a:rPr>
              <a:t>покинувшие</a:t>
            </a:r>
            <a:r>
              <a:rPr dirty="0" sz="1800" spc="-35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800" spc="55" b="1">
                <a:solidFill>
                  <a:srgbClr val="421D0E"/>
                </a:solidFill>
                <a:latin typeface="Arial"/>
                <a:cs typeface="Arial"/>
              </a:rPr>
              <a:t>место</a:t>
            </a:r>
            <a:endParaRPr sz="1800">
              <a:latin typeface="Arial"/>
              <a:cs typeface="Arial"/>
            </a:endParaRPr>
          </a:p>
          <a:p>
            <a:pPr algn="ctr" marL="12065" marR="5080">
              <a:lnSpc>
                <a:spcPct val="114500"/>
              </a:lnSpc>
            </a:pPr>
            <a:r>
              <a:rPr dirty="0" sz="1800" spc="45" b="1">
                <a:solidFill>
                  <a:srgbClr val="421D0E"/>
                </a:solidFill>
                <a:latin typeface="Arial"/>
                <a:cs typeface="Arial"/>
              </a:rPr>
              <a:t>постоянного</a:t>
            </a:r>
            <a:r>
              <a:rPr dirty="0" sz="1800" spc="-40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800" spc="105" b="1">
                <a:solidFill>
                  <a:srgbClr val="421D0E"/>
                </a:solidFill>
                <a:latin typeface="Arial"/>
                <a:cs typeface="Arial"/>
              </a:rPr>
              <a:t>проживания</a:t>
            </a:r>
            <a:r>
              <a:rPr dirty="0" sz="1800" spc="-40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800" spc="40" b="1">
                <a:solidFill>
                  <a:srgbClr val="421D0E"/>
                </a:solidFill>
                <a:latin typeface="Arial"/>
                <a:cs typeface="Arial"/>
              </a:rPr>
              <a:t>в</a:t>
            </a:r>
            <a:r>
              <a:rPr dirty="0" sz="1800" spc="-40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800" spc="45" b="1">
                <a:solidFill>
                  <a:srgbClr val="421D0E"/>
                </a:solidFill>
                <a:latin typeface="Arial"/>
                <a:cs typeface="Arial"/>
              </a:rPr>
              <a:t>городе</a:t>
            </a:r>
            <a:r>
              <a:rPr dirty="0" sz="1800" spc="-40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800" spc="25" b="1">
                <a:solidFill>
                  <a:srgbClr val="421D0E"/>
                </a:solidFill>
                <a:latin typeface="Arial"/>
                <a:cs typeface="Arial"/>
              </a:rPr>
              <a:t>Херсоне</a:t>
            </a:r>
            <a:r>
              <a:rPr dirty="0" sz="1800" spc="-40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800" spc="130" b="1">
                <a:solidFill>
                  <a:srgbClr val="421D0E"/>
                </a:solidFill>
                <a:latin typeface="Arial"/>
                <a:cs typeface="Arial"/>
              </a:rPr>
              <a:t>или </a:t>
            </a:r>
            <a:r>
              <a:rPr dirty="0" sz="1800" spc="-484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800" spc="85" b="1">
                <a:solidFill>
                  <a:srgbClr val="421D0E"/>
                </a:solidFill>
                <a:latin typeface="Arial"/>
                <a:cs typeface="Arial"/>
              </a:rPr>
              <a:t>части</a:t>
            </a:r>
            <a:r>
              <a:rPr dirty="0" sz="1800" spc="-40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800" spc="45" b="1">
                <a:solidFill>
                  <a:srgbClr val="421D0E"/>
                </a:solidFill>
                <a:latin typeface="Arial"/>
                <a:cs typeface="Arial"/>
              </a:rPr>
              <a:t>Херсонской</a:t>
            </a:r>
            <a:r>
              <a:rPr dirty="0" sz="1800" spc="-35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800" spc="45" b="1">
                <a:solidFill>
                  <a:srgbClr val="421D0E"/>
                </a:solidFill>
                <a:latin typeface="Arial"/>
                <a:cs typeface="Arial"/>
              </a:rPr>
              <a:t>области,</a:t>
            </a:r>
            <a:r>
              <a:rPr dirty="0" sz="1800" spc="-35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800" spc="85" b="1">
                <a:solidFill>
                  <a:srgbClr val="421D0E"/>
                </a:solidFill>
                <a:latin typeface="Arial"/>
                <a:cs typeface="Arial"/>
              </a:rPr>
              <a:t>могут</a:t>
            </a:r>
            <a:r>
              <a:rPr dirty="0" sz="1800" spc="-35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800" spc="70" b="1">
                <a:solidFill>
                  <a:srgbClr val="421D0E"/>
                </a:solidFill>
                <a:latin typeface="Arial"/>
                <a:cs typeface="Arial"/>
              </a:rPr>
              <a:t>получить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Arial"/>
              <a:cs typeface="Arial"/>
            </a:endParaRPr>
          </a:p>
          <a:p>
            <a:pPr marL="104139">
              <a:lnSpc>
                <a:spcPct val="100000"/>
              </a:lnSpc>
              <a:spcBef>
                <a:spcPts val="5"/>
              </a:spcBef>
            </a:pPr>
            <a:r>
              <a:rPr dirty="0" sz="1800" spc="5" b="1">
                <a:solidFill>
                  <a:srgbClr val="D85428"/>
                </a:solidFill>
                <a:latin typeface="Arial"/>
                <a:cs typeface="Arial"/>
              </a:rPr>
              <a:t>ЕДИНОВРЕМЕННУЮ</a:t>
            </a:r>
            <a:r>
              <a:rPr dirty="0" sz="1800" spc="-40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1800" spc="-25" b="1">
                <a:solidFill>
                  <a:srgbClr val="D85428"/>
                </a:solidFill>
                <a:latin typeface="Arial"/>
                <a:cs typeface="Arial"/>
              </a:rPr>
              <a:t>ВЫПЛАТУ</a:t>
            </a:r>
            <a:r>
              <a:rPr dirty="0" sz="1800" spc="-35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1800" spc="-25" b="1">
                <a:solidFill>
                  <a:srgbClr val="D85428"/>
                </a:solidFill>
                <a:latin typeface="Arial"/>
                <a:cs typeface="Arial"/>
              </a:rPr>
              <a:t>-</a:t>
            </a:r>
            <a:r>
              <a:rPr dirty="0" sz="1800" spc="-35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1800" spc="25" b="1">
                <a:solidFill>
                  <a:srgbClr val="D85428"/>
                </a:solidFill>
                <a:latin typeface="Arial"/>
                <a:cs typeface="Arial"/>
              </a:rPr>
              <a:t>100</a:t>
            </a:r>
            <a:r>
              <a:rPr dirty="0" sz="1800" spc="-40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1800" spc="25" b="1">
                <a:solidFill>
                  <a:srgbClr val="D85428"/>
                </a:solidFill>
                <a:latin typeface="Arial"/>
                <a:cs typeface="Arial"/>
              </a:rPr>
              <a:t>000</a:t>
            </a:r>
            <a:r>
              <a:rPr dirty="0" sz="1800" spc="-35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D85428"/>
                </a:solidFill>
                <a:latin typeface="Arial"/>
                <a:cs typeface="Arial"/>
              </a:rPr>
              <a:t>РУБЛЕЙ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24320" y="3237805"/>
            <a:ext cx="3859529" cy="23393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75" b="1">
                <a:solidFill>
                  <a:srgbClr val="D85428"/>
                </a:solidFill>
                <a:latin typeface="Arial"/>
                <a:cs typeface="Arial"/>
              </a:rPr>
              <a:t>КАК</a:t>
            </a:r>
            <a:r>
              <a:rPr dirty="0" sz="2200" spc="-15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2200" spc="50" b="1">
                <a:solidFill>
                  <a:srgbClr val="D85428"/>
                </a:solidFill>
                <a:latin typeface="Arial"/>
                <a:cs typeface="Arial"/>
              </a:rPr>
              <a:t>ПОЛУЧИТЬ</a:t>
            </a:r>
            <a:r>
              <a:rPr dirty="0" sz="2200" spc="-15" b="1">
                <a:solidFill>
                  <a:srgbClr val="D85428"/>
                </a:solidFill>
                <a:latin typeface="Arial"/>
                <a:cs typeface="Arial"/>
              </a:rPr>
              <a:t> </a:t>
            </a:r>
            <a:r>
              <a:rPr dirty="0" sz="2200" spc="-25" b="1">
                <a:solidFill>
                  <a:srgbClr val="D85428"/>
                </a:solidFill>
                <a:latin typeface="Arial"/>
                <a:cs typeface="Arial"/>
              </a:rPr>
              <a:t>ВЫПЛАТУ:</a:t>
            </a:r>
            <a:endParaRPr sz="2200">
              <a:latin typeface="Arial"/>
              <a:cs typeface="Arial"/>
            </a:endParaRPr>
          </a:p>
          <a:p>
            <a:pPr algn="ctr" marL="292100" marR="191770" indent="51435">
              <a:lnSpc>
                <a:spcPct val="129099"/>
              </a:lnSpc>
              <a:spcBef>
                <a:spcPts val="770"/>
              </a:spcBef>
            </a:pPr>
            <a:r>
              <a:rPr dirty="0" sz="1500" spc="55" b="1">
                <a:solidFill>
                  <a:srgbClr val="421D0E"/>
                </a:solidFill>
                <a:latin typeface="Arial"/>
                <a:cs typeface="Arial"/>
              </a:rPr>
              <a:t>Подать </a:t>
            </a:r>
            <a:r>
              <a:rPr dirty="0" sz="1500" spc="80" b="1">
                <a:solidFill>
                  <a:srgbClr val="421D0E"/>
                </a:solidFill>
                <a:latin typeface="Arial"/>
                <a:cs typeface="Arial"/>
              </a:rPr>
              <a:t>документы </a:t>
            </a:r>
            <a:r>
              <a:rPr dirty="0" sz="1500" spc="35" b="1">
                <a:solidFill>
                  <a:srgbClr val="421D0E"/>
                </a:solidFill>
                <a:latin typeface="Arial"/>
                <a:cs typeface="Arial"/>
              </a:rPr>
              <a:t>в </a:t>
            </a:r>
            <a:r>
              <a:rPr dirty="0" sz="1500" spc="40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500" spc="75" b="1">
                <a:solidFill>
                  <a:srgbClr val="421D0E"/>
                </a:solidFill>
                <a:latin typeface="Arial"/>
                <a:cs typeface="Arial"/>
              </a:rPr>
              <a:t>уполномоченный</a:t>
            </a:r>
            <a:r>
              <a:rPr dirty="0" sz="1500" spc="-75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500" spc="75" b="1">
                <a:solidFill>
                  <a:srgbClr val="421D0E"/>
                </a:solidFill>
                <a:latin typeface="Arial"/>
                <a:cs typeface="Arial"/>
              </a:rPr>
              <a:t>региональный </a:t>
            </a:r>
            <a:r>
              <a:rPr dirty="0" sz="1500" spc="-400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500" spc="70" b="1">
                <a:solidFill>
                  <a:srgbClr val="421D0E"/>
                </a:solidFill>
                <a:latin typeface="Arial"/>
                <a:cs typeface="Arial"/>
              </a:rPr>
              <a:t>орган</a:t>
            </a:r>
            <a:r>
              <a:rPr dirty="0" sz="1500" spc="-5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500" spc="60" b="1">
                <a:solidFill>
                  <a:srgbClr val="421D0E"/>
                </a:solidFill>
                <a:latin typeface="Arial"/>
                <a:cs typeface="Arial"/>
              </a:rPr>
              <a:t>власти</a:t>
            </a:r>
            <a:r>
              <a:rPr dirty="0" sz="1500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500" spc="114" b="1">
                <a:solidFill>
                  <a:srgbClr val="421D0E"/>
                </a:solidFill>
                <a:latin typeface="Arial"/>
                <a:cs typeface="Arial"/>
              </a:rPr>
              <a:t>или</a:t>
            </a:r>
            <a:r>
              <a:rPr dirty="0" sz="1500" spc="-5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500" spc="90" b="1">
                <a:solidFill>
                  <a:srgbClr val="421D0E"/>
                </a:solidFill>
                <a:latin typeface="Arial"/>
                <a:cs typeface="Arial"/>
              </a:rPr>
              <a:t>МФЦ</a:t>
            </a:r>
            <a:endParaRPr sz="1500">
              <a:latin typeface="Arial"/>
              <a:cs typeface="Arial"/>
            </a:endParaRPr>
          </a:p>
          <a:p>
            <a:pPr marL="527685" marR="636270" indent="431165">
              <a:lnSpc>
                <a:spcPct val="124900"/>
              </a:lnSpc>
              <a:spcBef>
                <a:spcPts val="650"/>
              </a:spcBef>
            </a:pPr>
            <a:r>
              <a:rPr dirty="0" sz="1200" spc="40">
                <a:latin typeface="Microsoft Sans Serif"/>
                <a:cs typeface="Microsoft Sans Serif"/>
              </a:rPr>
              <a:t>Их </a:t>
            </a:r>
            <a:r>
              <a:rPr dirty="0" sz="1200" spc="10">
                <a:latin typeface="Microsoft Sans Serif"/>
                <a:cs typeface="Microsoft Sans Serif"/>
              </a:rPr>
              <a:t>адреса </a:t>
            </a:r>
            <a:r>
              <a:rPr dirty="0" sz="1200" spc="85">
                <a:latin typeface="Microsoft Sans Serif"/>
                <a:cs typeface="Microsoft Sans Serif"/>
              </a:rPr>
              <a:t>и </a:t>
            </a:r>
            <a:r>
              <a:rPr dirty="0" sz="1200" spc="45">
                <a:latin typeface="Microsoft Sans Serif"/>
                <a:cs typeface="Microsoft Sans Serif"/>
              </a:rPr>
              <a:t>контактные </a:t>
            </a:r>
            <a:r>
              <a:rPr dirty="0" sz="1200" spc="50">
                <a:latin typeface="Microsoft Sans Serif"/>
                <a:cs typeface="Microsoft Sans Serif"/>
              </a:rPr>
              <a:t> </a:t>
            </a:r>
            <a:r>
              <a:rPr dirty="0" sz="1200" spc="20">
                <a:latin typeface="Microsoft Sans Serif"/>
                <a:cs typeface="Microsoft Sans Serif"/>
              </a:rPr>
              <a:t>телефоны</a:t>
            </a:r>
            <a:r>
              <a:rPr dirty="0" sz="1200" spc="-5">
                <a:latin typeface="Microsoft Sans Serif"/>
                <a:cs typeface="Microsoft Sans Serif"/>
              </a:rPr>
              <a:t> </a:t>
            </a:r>
            <a:r>
              <a:rPr dirty="0" sz="1200" spc="60">
                <a:latin typeface="Microsoft Sans Serif"/>
                <a:cs typeface="Microsoft Sans Serif"/>
              </a:rPr>
              <a:t>можно</a:t>
            </a:r>
            <a:r>
              <a:rPr dirty="0" sz="1200" spc="-5">
                <a:latin typeface="Microsoft Sans Serif"/>
                <a:cs typeface="Microsoft Sans Serif"/>
              </a:rPr>
              <a:t> </a:t>
            </a:r>
            <a:r>
              <a:rPr dirty="0" sz="1200" spc="35">
                <a:latin typeface="Microsoft Sans Serif"/>
                <a:cs typeface="Microsoft Sans Serif"/>
              </a:rPr>
              <a:t>узнать</a:t>
            </a:r>
            <a:r>
              <a:rPr dirty="0" sz="1200">
                <a:latin typeface="Microsoft Sans Serif"/>
                <a:cs typeface="Microsoft Sans Serif"/>
              </a:rPr>
              <a:t> </a:t>
            </a:r>
            <a:r>
              <a:rPr dirty="0" sz="1200" spc="70">
                <a:latin typeface="Microsoft Sans Serif"/>
                <a:cs typeface="Microsoft Sans Serif"/>
              </a:rPr>
              <a:t>по</a:t>
            </a:r>
            <a:r>
              <a:rPr dirty="0" sz="1200" spc="-5">
                <a:latin typeface="Microsoft Sans Serif"/>
                <a:cs typeface="Microsoft Sans Serif"/>
              </a:rPr>
              <a:t> </a:t>
            </a:r>
            <a:r>
              <a:rPr dirty="0" sz="1200" spc="50">
                <a:latin typeface="Microsoft Sans Serif"/>
                <a:cs typeface="Microsoft Sans Serif"/>
              </a:rPr>
              <a:t>номеру</a:t>
            </a:r>
            <a:endParaRPr sz="1200">
              <a:latin typeface="Microsoft Sans Serif"/>
              <a:cs typeface="Microsoft Sans Serif"/>
            </a:endParaRPr>
          </a:p>
          <a:p>
            <a:pPr marL="1304925" marR="880110" indent="-533400">
              <a:lnSpc>
                <a:spcPct val="124900"/>
              </a:lnSpc>
            </a:pPr>
            <a:r>
              <a:rPr dirty="0" sz="1200" spc="45" b="1">
                <a:latin typeface="Arial"/>
                <a:cs typeface="Arial"/>
              </a:rPr>
              <a:t>Единой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spc="60" b="1">
                <a:latin typeface="Arial"/>
                <a:cs typeface="Arial"/>
              </a:rPr>
              <a:t>«горячей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spc="95" b="1">
                <a:latin typeface="Arial"/>
                <a:cs typeface="Arial"/>
              </a:rPr>
              <a:t>линии»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spc="-70" b="1">
                <a:latin typeface="Arial"/>
                <a:cs typeface="Arial"/>
              </a:rPr>
              <a:t>– </a:t>
            </a:r>
            <a:r>
              <a:rPr dirty="0" sz="1200" spc="-315" b="1">
                <a:latin typeface="Arial"/>
                <a:cs typeface="Arial"/>
              </a:rPr>
              <a:t> </a:t>
            </a:r>
            <a:r>
              <a:rPr dirty="0" sz="1200" spc="15" b="1">
                <a:latin typeface="Arial"/>
                <a:cs typeface="Arial"/>
              </a:rPr>
              <a:t>8-800-100-74-59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57440" y="5756329"/>
            <a:ext cx="3686175" cy="9105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29099"/>
              </a:lnSpc>
              <a:spcBef>
                <a:spcPts val="100"/>
              </a:spcBef>
            </a:pPr>
            <a:r>
              <a:rPr dirty="0" sz="1500" spc="65" b="1">
                <a:solidFill>
                  <a:srgbClr val="421D0E"/>
                </a:solidFill>
                <a:latin typeface="Arial"/>
                <a:cs typeface="Arial"/>
              </a:rPr>
              <a:t>Получить</a:t>
            </a:r>
            <a:r>
              <a:rPr dirty="0" sz="1500" spc="-25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500" spc="75" b="1">
                <a:solidFill>
                  <a:srgbClr val="421D0E"/>
                </a:solidFill>
                <a:latin typeface="Arial"/>
                <a:cs typeface="Arial"/>
              </a:rPr>
              <a:t>уведомление</a:t>
            </a:r>
            <a:r>
              <a:rPr dirty="0" sz="1500" spc="-20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500" spc="10" b="1">
                <a:solidFill>
                  <a:srgbClr val="421D0E"/>
                </a:solidFill>
                <a:latin typeface="Arial"/>
                <a:cs typeface="Arial"/>
              </a:rPr>
              <a:t>о</a:t>
            </a:r>
            <a:r>
              <a:rPr dirty="0" sz="1500" spc="-20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500" spc="90" b="1">
                <a:solidFill>
                  <a:srgbClr val="421D0E"/>
                </a:solidFill>
                <a:latin typeface="Arial"/>
                <a:cs typeface="Arial"/>
              </a:rPr>
              <a:t>принятом </a:t>
            </a:r>
            <a:r>
              <a:rPr dirty="0" sz="1500" spc="-400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500" spc="114" b="1">
                <a:solidFill>
                  <a:srgbClr val="421D0E"/>
                </a:solidFill>
                <a:latin typeface="Arial"/>
                <a:cs typeface="Arial"/>
              </a:rPr>
              <a:t>решении</a:t>
            </a:r>
            <a:r>
              <a:rPr dirty="0" sz="1500" spc="-5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500" spc="85" b="1">
                <a:solidFill>
                  <a:srgbClr val="421D0E"/>
                </a:solidFill>
                <a:latin typeface="Arial"/>
                <a:cs typeface="Arial"/>
              </a:rPr>
              <a:t>на</a:t>
            </a:r>
            <a:r>
              <a:rPr dirty="0" sz="1500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500" spc="60" b="1">
                <a:solidFill>
                  <a:srgbClr val="421D0E"/>
                </a:solidFill>
                <a:latin typeface="Arial"/>
                <a:cs typeface="Arial"/>
              </a:rPr>
              <a:t>электронную</a:t>
            </a:r>
            <a:r>
              <a:rPr dirty="0" sz="1500" spc="-5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500" spc="70" b="1">
                <a:solidFill>
                  <a:srgbClr val="421D0E"/>
                </a:solidFill>
                <a:latin typeface="Arial"/>
                <a:cs typeface="Arial"/>
              </a:rPr>
              <a:t>почту</a:t>
            </a:r>
            <a:endParaRPr sz="15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dirty="0" sz="1500" spc="45">
                <a:latin typeface="Microsoft Sans Serif"/>
                <a:cs typeface="Microsoft Sans Serif"/>
              </a:rPr>
              <a:t>(по</a:t>
            </a:r>
            <a:r>
              <a:rPr dirty="0" sz="1500" spc="-5">
                <a:latin typeface="Microsoft Sans Serif"/>
                <a:cs typeface="Microsoft Sans Serif"/>
              </a:rPr>
              <a:t> </a:t>
            </a:r>
            <a:r>
              <a:rPr dirty="0" sz="1500" spc="70">
                <a:latin typeface="Microsoft Sans Serif"/>
                <a:cs typeface="Microsoft Sans Serif"/>
              </a:rPr>
              <a:t>желанию</a:t>
            </a:r>
            <a:r>
              <a:rPr dirty="0" sz="1500">
                <a:latin typeface="Microsoft Sans Serif"/>
                <a:cs typeface="Microsoft Sans Serif"/>
              </a:rPr>
              <a:t> </a:t>
            </a:r>
            <a:r>
              <a:rPr dirty="0" sz="1500" spc="25">
                <a:latin typeface="Microsoft Sans Serif"/>
                <a:cs typeface="Microsoft Sans Serif"/>
              </a:rPr>
              <a:t>заявителя)</a:t>
            </a:r>
            <a:endParaRPr sz="15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38601" y="6893045"/>
            <a:ext cx="2923540" cy="9105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29099"/>
              </a:lnSpc>
              <a:spcBef>
                <a:spcPts val="100"/>
              </a:spcBef>
            </a:pPr>
            <a:r>
              <a:rPr dirty="0" sz="1500" spc="65" b="1">
                <a:solidFill>
                  <a:srgbClr val="421D0E"/>
                </a:solidFill>
                <a:latin typeface="Arial"/>
                <a:cs typeface="Arial"/>
              </a:rPr>
              <a:t>Получить </a:t>
            </a:r>
            <a:r>
              <a:rPr dirty="0" sz="1500" spc="75" b="1">
                <a:solidFill>
                  <a:srgbClr val="421D0E"/>
                </a:solidFill>
                <a:latin typeface="Arial"/>
                <a:cs typeface="Arial"/>
              </a:rPr>
              <a:t>единовременную </a:t>
            </a:r>
            <a:r>
              <a:rPr dirty="0" sz="1500" spc="-405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500" spc="55" b="1">
                <a:solidFill>
                  <a:srgbClr val="421D0E"/>
                </a:solidFill>
                <a:latin typeface="Arial"/>
                <a:cs typeface="Arial"/>
              </a:rPr>
              <a:t>выплату</a:t>
            </a:r>
            <a:r>
              <a:rPr dirty="0" sz="1500" spc="-25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1500" spc="65">
                <a:latin typeface="Microsoft Sans Serif"/>
                <a:cs typeface="Microsoft Sans Serif"/>
              </a:rPr>
              <a:t>на</a:t>
            </a:r>
            <a:r>
              <a:rPr dirty="0" sz="1500">
                <a:latin typeface="Microsoft Sans Serif"/>
                <a:cs typeface="Microsoft Sans Serif"/>
              </a:rPr>
              <a:t> </a:t>
            </a:r>
            <a:r>
              <a:rPr dirty="0" sz="1500" spc="20">
                <a:latin typeface="Microsoft Sans Serif"/>
                <a:cs typeface="Microsoft Sans Serif"/>
              </a:rPr>
              <a:t>счет,</a:t>
            </a:r>
            <a:r>
              <a:rPr dirty="0" sz="1500">
                <a:latin typeface="Microsoft Sans Serif"/>
                <a:cs typeface="Microsoft Sans Serif"/>
              </a:rPr>
              <a:t> </a:t>
            </a:r>
            <a:r>
              <a:rPr dirty="0" sz="1500" spc="60">
                <a:latin typeface="Microsoft Sans Serif"/>
                <a:cs typeface="Microsoft Sans Serif"/>
              </a:rPr>
              <a:t>указанный</a:t>
            </a:r>
            <a:r>
              <a:rPr dirty="0" sz="1500">
                <a:latin typeface="Microsoft Sans Serif"/>
                <a:cs typeface="Microsoft Sans Serif"/>
              </a:rPr>
              <a:t> </a:t>
            </a:r>
            <a:r>
              <a:rPr dirty="0" sz="1500" spc="55">
                <a:latin typeface="Microsoft Sans Serif"/>
                <a:cs typeface="Microsoft Sans Serif"/>
              </a:rPr>
              <a:t>в </a:t>
            </a:r>
            <a:r>
              <a:rPr dirty="0" sz="1500" spc="-390">
                <a:latin typeface="Microsoft Sans Serif"/>
                <a:cs typeface="Microsoft Sans Serif"/>
              </a:rPr>
              <a:t> </a:t>
            </a:r>
            <a:r>
              <a:rPr dirty="0" sz="1500" spc="55">
                <a:latin typeface="Microsoft Sans Serif"/>
                <a:cs typeface="Microsoft Sans Serif"/>
              </a:rPr>
              <a:t>заявлении</a:t>
            </a:r>
            <a:endParaRPr sz="15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72781" y="7893310"/>
            <a:ext cx="3008630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50" b="1">
                <a:solidFill>
                  <a:srgbClr val="421D0E"/>
                </a:solidFill>
                <a:latin typeface="Arial"/>
                <a:cs typeface="Arial"/>
              </a:rPr>
              <a:t>Список</a:t>
            </a:r>
            <a:r>
              <a:rPr dirty="0" sz="2200" spc="-100" b="1">
                <a:solidFill>
                  <a:srgbClr val="421D0E"/>
                </a:solidFill>
                <a:latin typeface="Arial"/>
                <a:cs typeface="Arial"/>
              </a:rPr>
              <a:t> </a:t>
            </a:r>
            <a:r>
              <a:rPr dirty="0" sz="2200" spc="75" b="1">
                <a:solidFill>
                  <a:srgbClr val="421D0E"/>
                </a:solidFill>
                <a:latin typeface="Arial"/>
                <a:cs typeface="Arial"/>
              </a:rPr>
              <a:t>документов:</a:t>
            </a:r>
            <a:endParaRPr sz="2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57877" y="8317331"/>
            <a:ext cx="2552700" cy="13347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685" marR="5080" indent="-7620">
              <a:lnSpc>
                <a:spcPct val="124900"/>
              </a:lnSpc>
              <a:spcBef>
                <a:spcPts val="100"/>
              </a:spcBef>
              <a:buChar char="•"/>
              <a:tabLst>
                <a:tab pos="121285" algn="l"/>
              </a:tabLst>
            </a:pPr>
            <a:r>
              <a:rPr dirty="0" sz="1300" spc="20">
                <a:latin typeface="Microsoft Sans Serif"/>
                <a:cs typeface="Microsoft Sans Serif"/>
              </a:rPr>
              <a:t>Документы, </a:t>
            </a:r>
            <a:r>
              <a:rPr dirty="0" sz="1300" spc="45">
                <a:latin typeface="Microsoft Sans Serif"/>
                <a:cs typeface="Microsoft Sans Serif"/>
              </a:rPr>
              <a:t>удостоверяющие </a:t>
            </a:r>
            <a:r>
              <a:rPr dirty="0" sz="1300" spc="-335">
                <a:latin typeface="Microsoft Sans Serif"/>
                <a:cs typeface="Microsoft Sans Serif"/>
              </a:rPr>
              <a:t> </a:t>
            </a:r>
            <a:r>
              <a:rPr dirty="0" sz="1300" spc="60">
                <a:latin typeface="Microsoft Sans Serif"/>
                <a:cs typeface="Microsoft Sans Serif"/>
              </a:rPr>
              <a:t>личность</a:t>
            </a:r>
            <a:r>
              <a:rPr dirty="0" sz="1300" spc="-5">
                <a:latin typeface="Microsoft Sans Serif"/>
                <a:cs typeface="Microsoft Sans Serif"/>
              </a:rPr>
              <a:t> </a:t>
            </a:r>
            <a:r>
              <a:rPr dirty="0" sz="1300" spc="25">
                <a:latin typeface="Microsoft Sans Serif"/>
                <a:cs typeface="Microsoft Sans Serif"/>
              </a:rPr>
              <a:t>заявителя</a:t>
            </a:r>
            <a:r>
              <a:rPr dirty="0" sz="1300">
                <a:latin typeface="Microsoft Sans Serif"/>
                <a:cs typeface="Microsoft Sans Serif"/>
              </a:rPr>
              <a:t> </a:t>
            </a:r>
            <a:r>
              <a:rPr dirty="0" sz="1300" spc="95">
                <a:latin typeface="Microsoft Sans Serif"/>
                <a:cs typeface="Microsoft Sans Serif"/>
              </a:rPr>
              <a:t>и</a:t>
            </a:r>
            <a:r>
              <a:rPr dirty="0" sz="1300" spc="-5">
                <a:latin typeface="Microsoft Sans Serif"/>
                <a:cs typeface="Microsoft Sans Serif"/>
              </a:rPr>
              <a:t> </a:t>
            </a:r>
            <a:r>
              <a:rPr dirty="0" sz="1300" spc="40">
                <a:latin typeface="Microsoft Sans Serif"/>
                <a:cs typeface="Microsoft Sans Serif"/>
              </a:rPr>
              <a:t>каждого</a:t>
            </a:r>
            <a:endParaRPr sz="1300">
              <a:latin typeface="Microsoft Sans Serif"/>
              <a:cs typeface="Microsoft Sans Serif"/>
            </a:endParaRPr>
          </a:p>
          <a:p>
            <a:pPr marL="757555">
              <a:lnSpc>
                <a:spcPct val="100000"/>
              </a:lnSpc>
              <a:spcBef>
                <a:spcPts val="385"/>
              </a:spcBef>
            </a:pPr>
            <a:r>
              <a:rPr dirty="0" sz="1300" spc="45">
                <a:latin typeface="Microsoft Sans Serif"/>
                <a:cs typeface="Microsoft Sans Serif"/>
              </a:rPr>
              <a:t>члена</a:t>
            </a:r>
            <a:r>
              <a:rPr dirty="0" sz="1300" spc="-25">
                <a:latin typeface="Microsoft Sans Serif"/>
                <a:cs typeface="Microsoft Sans Serif"/>
              </a:rPr>
              <a:t> </a:t>
            </a:r>
            <a:r>
              <a:rPr dirty="0" sz="1300" spc="45">
                <a:latin typeface="Microsoft Sans Serif"/>
                <a:cs typeface="Microsoft Sans Serif"/>
              </a:rPr>
              <a:t>семьи</a:t>
            </a:r>
            <a:endParaRPr sz="1300">
              <a:latin typeface="Microsoft Sans Serif"/>
              <a:cs typeface="Microsoft Sans Serif"/>
            </a:endParaRPr>
          </a:p>
          <a:p>
            <a:pPr marL="121285" marR="5080" indent="-121285">
              <a:lnSpc>
                <a:spcPct val="124900"/>
              </a:lnSpc>
              <a:spcBef>
                <a:spcPts val="570"/>
              </a:spcBef>
              <a:buChar char="•"/>
              <a:tabLst>
                <a:tab pos="121285" algn="l"/>
              </a:tabLst>
            </a:pPr>
            <a:r>
              <a:rPr dirty="0" sz="1300" spc="30">
                <a:latin typeface="Microsoft Sans Serif"/>
                <a:cs typeface="Microsoft Sans Serif"/>
              </a:rPr>
              <a:t>Заявление</a:t>
            </a:r>
            <a:r>
              <a:rPr dirty="0" sz="1300" spc="-10">
                <a:latin typeface="Microsoft Sans Serif"/>
                <a:cs typeface="Microsoft Sans Serif"/>
              </a:rPr>
              <a:t> </a:t>
            </a:r>
            <a:r>
              <a:rPr dirty="0" sz="1300" spc="60">
                <a:latin typeface="Microsoft Sans Serif"/>
                <a:cs typeface="Microsoft Sans Serif"/>
              </a:rPr>
              <a:t>о</a:t>
            </a:r>
            <a:r>
              <a:rPr dirty="0" sz="1300" spc="-15">
                <a:latin typeface="Microsoft Sans Serif"/>
                <a:cs typeface="Microsoft Sans Serif"/>
              </a:rPr>
              <a:t> </a:t>
            </a:r>
            <a:r>
              <a:rPr dirty="0" sz="1300" spc="45">
                <a:latin typeface="Microsoft Sans Serif"/>
                <a:cs typeface="Microsoft Sans Serif"/>
              </a:rPr>
              <a:t>предоставлении </a:t>
            </a:r>
            <a:r>
              <a:rPr dirty="0" sz="1300" spc="-330">
                <a:latin typeface="Microsoft Sans Serif"/>
                <a:cs typeface="Microsoft Sans Serif"/>
              </a:rPr>
              <a:t> </a:t>
            </a:r>
            <a:r>
              <a:rPr dirty="0" sz="1300" spc="60">
                <a:latin typeface="Microsoft Sans Serif"/>
                <a:cs typeface="Microsoft Sans Serif"/>
              </a:rPr>
              <a:t>единовременной</a:t>
            </a:r>
            <a:r>
              <a:rPr dirty="0" sz="1300" spc="10">
                <a:latin typeface="Microsoft Sans Serif"/>
                <a:cs typeface="Microsoft Sans Serif"/>
              </a:rPr>
              <a:t> </a:t>
            </a:r>
            <a:r>
              <a:rPr dirty="0" sz="1300" spc="45">
                <a:latin typeface="Microsoft Sans Serif"/>
                <a:cs typeface="Microsoft Sans Serif"/>
              </a:rPr>
              <a:t>выплаты</a:t>
            </a:r>
            <a:endParaRPr sz="13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68949" y="8317331"/>
            <a:ext cx="3860165" cy="13481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1285" marR="5080" indent="-121285">
              <a:lnSpc>
                <a:spcPct val="124900"/>
              </a:lnSpc>
              <a:spcBef>
                <a:spcPts val="100"/>
              </a:spcBef>
              <a:buChar char="•"/>
              <a:tabLst>
                <a:tab pos="121285" algn="l"/>
              </a:tabLst>
            </a:pPr>
            <a:r>
              <a:rPr dirty="0" sz="1300" spc="20">
                <a:latin typeface="Microsoft Sans Serif"/>
                <a:cs typeface="Microsoft Sans Serif"/>
              </a:rPr>
              <a:t>Документы,</a:t>
            </a:r>
            <a:r>
              <a:rPr dirty="0" sz="1300">
                <a:latin typeface="Microsoft Sans Serif"/>
                <a:cs typeface="Microsoft Sans Serif"/>
              </a:rPr>
              <a:t> </a:t>
            </a:r>
            <a:r>
              <a:rPr dirty="0" sz="1300" spc="45">
                <a:latin typeface="Microsoft Sans Serif"/>
                <a:cs typeface="Microsoft Sans Serif"/>
              </a:rPr>
              <a:t>подтверждающие,</a:t>
            </a:r>
            <a:r>
              <a:rPr dirty="0" sz="1300" spc="5">
                <a:latin typeface="Microsoft Sans Serif"/>
                <a:cs typeface="Microsoft Sans Serif"/>
              </a:rPr>
              <a:t> </a:t>
            </a:r>
            <a:r>
              <a:rPr dirty="0" sz="1300" spc="60">
                <a:latin typeface="Microsoft Sans Serif"/>
                <a:cs typeface="Microsoft Sans Serif"/>
              </a:rPr>
              <a:t>что</a:t>
            </a:r>
            <a:r>
              <a:rPr dirty="0" sz="1300" spc="5">
                <a:latin typeface="Microsoft Sans Serif"/>
                <a:cs typeface="Microsoft Sans Serif"/>
              </a:rPr>
              <a:t> </a:t>
            </a:r>
            <a:r>
              <a:rPr dirty="0" sz="1300" spc="35">
                <a:latin typeface="Microsoft Sans Serif"/>
                <a:cs typeface="Microsoft Sans Serif"/>
              </a:rPr>
              <a:t>заявитель </a:t>
            </a:r>
            <a:r>
              <a:rPr dirty="0" sz="1300" spc="-330">
                <a:latin typeface="Microsoft Sans Serif"/>
                <a:cs typeface="Microsoft Sans Serif"/>
              </a:rPr>
              <a:t> </a:t>
            </a:r>
            <a:r>
              <a:rPr dirty="0" sz="1300" spc="95">
                <a:latin typeface="Microsoft Sans Serif"/>
                <a:cs typeface="Microsoft Sans Serif"/>
              </a:rPr>
              <a:t>и</a:t>
            </a:r>
            <a:r>
              <a:rPr dirty="0" sz="1300" spc="10">
                <a:latin typeface="Microsoft Sans Serif"/>
                <a:cs typeface="Microsoft Sans Serif"/>
              </a:rPr>
              <a:t> </a:t>
            </a:r>
            <a:r>
              <a:rPr dirty="0" sz="1300" spc="40">
                <a:latin typeface="Microsoft Sans Serif"/>
                <a:cs typeface="Microsoft Sans Serif"/>
              </a:rPr>
              <a:t>каждый</a:t>
            </a:r>
            <a:r>
              <a:rPr dirty="0" sz="1300" spc="10">
                <a:latin typeface="Microsoft Sans Serif"/>
                <a:cs typeface="Microsoft Sans Serif"/>
              </a:rPr>
              <a:t> </a:t>
            </a:r>
            <a:r>
              <a:rPr dirty="0" sz="1300" spc="55">
                <a:latin typeface="Microsoft Sans Serif"/>
                <a:cs typeface="Microsoft Sans Serif"/>
              </a:rPr>
              <a:t>член</a:t>
            </a:r>
            <a:r>
              <a:rPr dirty="0" sz="1300" spc="10">
                <a:latin typeface="Microsoft Sans Serif"/>
                <a:cs typeface="Microsoft Sans Serif"/>
              </a:rPr>
              <a:t> </a:t>
            </a:r>
            <a:r>
              <a:rPr dirty="0" sz="1300" spc="45">
                <a:latin typeface="Microsoft Sans Serif"/>
                <a:cs typeface="Microsoft Sans Serif"/>
              </a:rPr>
              <a:t>семьи</a:t>
            </a:r>
            <a:r>
              <a:rPr dirty="0" sz="1300" spc="15">
                <a:latin typeface="Microsoft Sans Serif"/>
                <a:cs typeface="Microsoft Sans Serif"/>
              </a:rPr>
              <a:t> </a:t>
            </a:r>
            <a:r>
              <a:rPr dirty="0" sz="1300" spc="40">
                <a:latin typeface="Microsoft Sans Serif"/>
                <a:cs typeface="Microsoft Sans Serif"/>
              </a:rPr>
              <a:t>ранее</a:t>
            </a:r>
            <a:r>
              <a:rPr dirty="0" sz="1300" spc="10">
                <a:latin typeface="Microsoft Sans Serif"/>
                <a:cs typeface="Microsoft Sans Serif"/>
              </a:rPr>
              <a:t> </a:t>
            </a:r>
            <a:r>
              <a:rPr dirty="0" sz="1300" spc="60">
                <a:latin typeface="Microsoft Sans Serif"/>
                <a:cs typeface="Microsoft Sans Serif"/>
              </a:rPr>
              <a:t>постоянно</a:t>
            </a:r>
            <a:endParaRPr sz="1300">
              <a:latin typeface="Microsoft Sans Serif"/>
              <a:cs typeface="Microsoft Sans Serif"/>
            </a:endParaRPr>
          </a:p>
          <a:p>
            <a:pPr marL="546100">
              <a:lnSpc>
                <a:spcPct val="100000"/>
              </a:lnSpc>
              <a:spcBef>
                <a:spcPts val="385"/>
              </a:spcBef>
            </a:pPr>
            <a:r>
              <a:rPr dirty="0" sz="1300" spc="60">
                <a:latin typeface="Microsoft Sans Serif"/>
                <a:cs typeface="Microsoft Sans Serif"/>
              </a:rPr>
              <a:t>проживали</a:t>
            </a:r>
            <a:r>
              <a:rPr dirty="0" sz="1300" spc="10">
                <a:latin typeface="Microsoft Sans Serif"/>
                <a:cs typeface="Microsoft Sans Serif"/>
              </a:rPr>
              <a:t> </a:t>
            </a:r>
            <a:r>
              <a:rPr dirty="0" sz="1300" spc="45">
                <a:latin typeface="Microsoft Sans Serif"/>
                <a:cs typeface="Microsoft Sans Serif"/>
              </a:rPr>
              <a:t>в</a:t>
            </a:r>
            <a:r>
              <a:rPr dirty="0" sz="1300" spc="10">
                <a:latin typeface="Microsoft Sans Serif"/>
                <a:cs typeface="Microsoft Sans Serif"/>
              </a:rPr>
              <a:t> </a:t>
            </a:r>
            <a:r>
              <a:rPr dirty="0" sz="1300" spc="30">
                <a:latin typeface="Microsoft Sans Serif"/>
                <a:cs typeface="Microsoft Sans Serif"/>
              </a:rPr>
              <a:t>Херсонской</a:t>
            </a:r>
            <a:r>
              <a:rPr dirty="0" sz="1300" spc="10">
                <a:latin typeface="Microsoft Sans Serif"/>
                <a:cs typeface="Microsoft Sans Serif"/>
              </a:rPr>
              <a:t> </a:t>
            </a:r>
            <a:r>
              <a:rPr dirty="0" sz="1300" spc="30">
                <a:latin typeface="Microsoft Sans Serif"/>
                <a:cs typeface="Microsoft Sans Serif"/>
              </a:rPr>
              <a:t>области</a:t>
            </a:r>
            <a:endParaRPr sz="1300">
              <a:latin typeface="Microsoft Sans Serif"/>
              <a:cs typeface="Microsoft Sans Serif"/>
            </a:endParaRPr>
          </a:p>
          <a:p>
            <a:pPr lvl="1" marL="441325" marR="521970" indent="-441325">
              <a:lnSpc>
                <a:spcPct val="124900"/>
              </a:lnSpc>
              <a:spcBef>
                <a:spcPts val="670"/>
              </a:spcBef>
              <a:buChar char="•"/>
              <a:tabLst>
                <a:tab pos="441325" algn="l"/>
              </a:tabLst>
            </a:pPr>
            <a:r>
              <a:rPr dirty="0" sz="1300" spc="25">
                <a:latin typeface="Microsoft Sans Serif"/>
                <a:cs typeface="Microsoft Sans Serif"/>
              </a:rPr>
              <a:t>Сведения</a:t>
            </a:r>
            <a:r>
              <a:rPr dirty="0" sz="1300" spc="-5">
                <a:latin typeface="Microsoft Sans Serif"/>
                <a:cs typeface="Microsoft Sans Serif"/>
              </a:rPr>
              <a:t> </a:t>
            </a:r>
            <a:r>
              <a:rPr dirty="0" sz="1300" spc="60">
                <a:latin typeface="Microsoft Sans Serif"/>
                <a:cs typeface="Microsoft Sans Serif"/>
              </a:rPr>
              <a:t>о</a:t>
            </a:r>
            <a:r>
              <a:rPr dirty="0" sz="1300" spc="-5">
                <a:latin typeface="Microsoft Sans Serif"/>
                <a:cs typeface="Microsoft Sans Serif"/>
              </a:rPr>
              <a:t> </a:t>
            </a:r>
            <a:r>
              <a:rPr dirty="0" sz="1300" spc="45">
                <a:latin typeface="Microsoft Sans Serif"/>
                <a:cs typeface="Microsoft Sans Serif"/>
              </a:rPr>
              <a:t>реквизитах</a:t>
            </a:r>
            <a:r>
              <a:rPr dirty="0" sz="1300" spc="-5">
                <a:latin typeface="Microsoft Sans Serif"/>
                <a:cs typeface="Microsoft Sans Serif"/>
              </a:rPr>
              <a:t> </a:t>
            </a:r>
            <a:r>
              <a:rPr dirty="0" sz="1300" spc="50">
                <a:latin typeface="Microsoft Sans Serif"/>
                <a:cs typeface="Microsoft Sans Serif"/>
              </a:rPr>
              <a:t>расчетного </a:t>
            </a:r>
            <a:r>
              <a:rPr dirty="0" sz="1300" spc="-335">
                <a:latin typeface="Microsoft Sans Serif"/>
                <a:cs typeface="Microsoft Sans Serif"/>
              </a:rPr>
              <a:t> </a:t>
            </a:r>
            <a:r>
              <a:rPr dirty="0" sz="1300" spc="10">
                <a:latin typeface="Microsoft Sans Serif"/>
                <a:cs typeface="Microsoft Sans Serif"/>
              </a:rPr>
              <a:t>счета, </a:t>
            </a:r>
            <a:r>
              <a:rPr dirty="0" sz="1300" spc="55">
                <a:latin typeface="Microsoft Sans Serif"/>
                <a:cs typeface="Microsoft Sans Serif"/>
              </a:rPr>
              <a:t>открытого</a:t>
            </a:r>
            <a:r>
              <a:rPr dirty="0" sz="1300" spc="15">
                <a:latin typeface="Microsoft Sans Serif"/>
                <a:cs typeface="Microsoft Sans Serif"/>
              </a:rPr>
              <a:t> </a:t>
            </a:r>
            <a:r>
              <a:rPr dirty="0" sz="1300" spc="45">
                <a:latin typeface="Microsoft Sans Serif"/>
                <a:cs typeface="Microsoft Sans Serif"/>
              </a:rPr>
              <a:t>в</a:t>
            </a:r>
            <a:r>
              <a:rPr dirty="0" sz="1300" spc="10">
                <a:latin typeface="Microsoft Sans Serif"/>
                <a:cs typeface="Microsoft Sans Serif"/>
              </a:rPr>
              <a:t> </a:t>
            </a:r>
            <a:r>
              <a:rPr dirty="0" sz="1300" spc="35">
                <a:latin typeface="Microsoft Sans Serif"/>
                <a:cs typeface="Microsoft Sans Serif"/>
              </a:rPr>
              <a:t>банке</a:t>
            </a:r>
            <a:endParaRPr sz="13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23207" y="10074858"/>
            <a:ext cx="2441575" cy="375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300" spc="30" b="1">
                <a:latin typeface="Arial"/>
                <a:cs typeface="Arial"/>
              </a:rPr>
              <a:t>8</a:t>
            </a:r>
            <a:r>
              <a:rPr dirty="0" sz="2300" spc="-35" b="1">
                <a:latin typeface="Arial"/>
                <a:cs typeface="Arial"/>
              </a:rPr>
              <a:t> </a:t>
            </a:r>
            <a:r>
              <a:rPr dirty="0" sz="2300" spc="40" b="1">
                <a:latin typeface="Arial"/>
                <a:cs typeface="Arial"/>
              </a:rPr>
              <a:t>(800)</a:t>
            </a:r>
            <a:r>
              <a:rPr dirty="0" sz="2300" spc="-35" b="1">
                <a:latin typeface="Arial"/>
                <a:cs typeface="Arial"/>
              </a:rPr>
              <a:t> </a:t>
            </a:r>
            <a:r>
              <a:rPr dirty="0" sz="2300" spc="35" b="1">
                <a:latin typeface="Arial"/>
                <a:cs typeface="Arial"/>
              </a:rPr>
              <a:t>100-74-59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Алексей Подиновский</dc:creator>
  <cp:keywords>DAFVMedMTAk,BAEEkeAZ4jI</cp:keywords>
  <dc:title>Государственный жилищный сертификат</dc:title>
  <dcterms:created xsi:type="dcterms:W3CDTF">2022-12-19T16:10:07Z</dcterms:created>
  <dcterms:modified xsi:type="dcterms:W3CDTF">2022-12-19T16:10:07Z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2022-12-19T00:00:00Z</vt:filetime>
  </property>
  <property fmtid="{D5CDD505-2E9C-101B-9397-08002B2CF9AE}" pid="3" name="Creator">
    <vt:lpwstr>Canva</vt:lpwstr>
  </property>
  <property fmtid="{D5CDD505-2E9C-101B-9397-08002B2CF9AE}" pid="4" name="LastSaved">
    <vt:filetime>2022-12-19T00:00:00Z</vt:filetime>
  </property>
</Properties>
</file>