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1.jpg" ContentType="image/jpg"/>
  <Override PartName="/ppt/media/image3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1" r:id="rId3"/>
    <p:sldId id="262" r:id="rId4"/>
    <p:sldId id="263" r:id="rId5"/>
    <p:sldId id="268" r:id="rId6"/>
    <p:sldId id="267" r:id="rId7"/>
    <p:sldId id="265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62"/>
    <a:srgbClr val="D4E5E4"/>
    <a:srgbClr val="CDCDCD"/>
    <a:srgbClr val="A0C8D3"/>
    <a:srgbClr val="353F5E"/>
    <a:srgbClr val="CFF2FF"/>
    <a:srgbClr val="82B4B0"/>
    <a:srgbClr val="5B9793"/>
    <a:srgbClr val="528A86"/>
    <a:srgbClr val="F9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2879"/>
            <a:ext cx="9143999" cy="685799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03042" cy="97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6888586" y="5721894"/>
            <a:ext cx="2123140" cy="1041498"/>
            <a:chOff x="3936760" y="2383898"/>
            <a:chExt cx="2123140" cy="1041498"/>
          </a:xfrm>
        </p:grpSpPr>
        <p:pic>
          <p:nvPicPr>
            <p:cNvPr id="13" name="Picture 11" descr="D:\Каширина\9. ДОСТУПНАЯ СРЕДА\dostupnaya_sreda3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936760" y="2383898"/>
              <a:ext cx="2123140" cy="1041498"/>
            </a:xfrm>
            <a:prstGeom prst="rect">
              <a:avLst/>
            </a:prstGeom>
            <a:noFill/>
          </p:spPr>
        </p:pic>
        <p:sp>
          <p:nvSpPr>
            <p:cNvPr id="15" name="Rectangle 145"/>
            <p:cNvSpPr>
              <a:spLocks noChangeArrowheads="1"/>
            </p:cNvSpPr>
            <p:nvPr/>
          </p:nvSpPr>
          <p:spPr bwMode="black">
            <a:xfrm>
              <a:off x="4483339" y="2719981"/>
              <a:ext cx="10596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90488" indent="-4763" algn="ctr" eaLnBrk="1" hangingPunct="1"/>
              <a:r>
                <a:rPr lang="ru-RU" sz="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ДОСТУПНАЯ СРЕДА</a:t>
              </a:r>
              <a:endPara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5834" y="1061299"/>
            <a:ext cx="5821327" cy="24314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ИСПОЛНЕНИИ в </a:t>
            </a:r>
            <a:r>
              <a:rPr lang="ru-RU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г.</a:t>
            </a:r>
            <a:endParaRPr lang="ru-RU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Комплекса процессных мероприятий </a:t>
            </a:r>
            <a:r>
              <a:rPr lang="ru-RU" cap="all" dirty="0" smtClean="0">
                <a:solidFill>
                  <a:srgbClr val="39446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600" cap="all" dirty="0" smtClean="0">
                <a:solidFill>
                  <a:srgbClr val="394462"/>
                </a:solidFill>
                <a:latin typeface="Arial" pitchFamily="34" charset="0"/>
                <a:cs typeface="Arial" pitchFamily="34" charset="0"/>
              </a:rPr>
              <a:t>ДОСТУПНАЯ </a:t>
            </a:r>
            <a:r>
              <a:rPr lang="ru-RU" sz="2600" cap="all" dirty="0">
                <a:solidFill>
                  <a:srgbClr val="394462"/>
                </a:solidFill>
                <a:latin typeface="Arial" pitchFamily="34" charset="0"/>
                <a:cs typeface="Arial" pitchFamily="34" charset="0"/>
              </a:rPr>
              <a:t>СРЕДА</a:t>
            </a:r>
            <a:r>
              <a:rPr lang="ru-RU" cap="all" dirty="0" smtClean="0">
                <a:solidFill>
                  <a:srgbClr val="394462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cap="al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ОГП 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«Социальная поддержка граждан, проживающих на территории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cap="all" dirty="0">
                <a:solidFill>
                  <a:srgbClr val="394462"/>
                </a:solidFill>
                <a:latin typeface="Arial" pitchFamily="34" charset="0"/>
                <a:cs typeface="Arial" pitchFamily="34" charset="0"/>
              </a:rPr>
              <a:t>Смоленской области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Line 156"/>
          <p:cNvSpPr>
            <a:spLocks noChangeShapeType="1"/>
          </p:cNvSpPr>
          <p:nvPr/>
        </p:nvSpPr>
        <p:spPr bwMode="auto">
          <a:xfrm rot="5400000" flipV="1">
            <a:off x="4984530" y="2174303"/>
            <a:ext cx="1844874" cy="4357"/>
          </a:xfrm>
          <a:prstGeom prst="line">
            <a:avLst/>
          </a:prstGeom>
          <a:noFill/>
          <a:ln w="12700" cap="sq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6" name="Line 156"/>
          <p:cNvSpPr>
            <a:spLocks noChangeShapeType="1"/>
          </p:cNvSpPr>
          <p:nvPr/>
        </p:nvSpPr>
        <p:spPr bwMode="auto">
          <a:xfrm rot="5400000">
            <a:off x="5197861" y="2366039"/>
            <a:ext cx="1440000" cy="1"/>
          </a:xfrm>
          <a:prstGeom prst="line">
            <a:avLst/>
          </a:prstGeom>
          <a:noFill/>
          <a:ln w="12700" cap="sq" cmpd="sng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7" name="Line 156"/>
          <p:cNvSpPr>
            <a:spLocks noChangeShapeType="1"/>
          </p:cNvSpPr>
          <p:nvPr/>
        </p:nvSpPr>
        <p:spPr bwMode="auto">
          <a:xfrm rot="5400000">
            <a:off x="2411915" y="2307683"/>
            <a:ext cx="1547998" cy="8716"/>
          </a:xfrm>
          <a:prstGeom prst="line">
            <a:avLst/>
          </a:prstGeom>
          <a:noFill/>
          <a:ln w="12700" cap="sq" cmpd="sng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61" name="Group 14"/>
          <p:cNvGrpSpPr>
            <a:grpSpLocks/>
          </p:cNvGrpSpPr>
          <p:nvPr/>
        </p:nvGrpSpPr>
        <p:grpSpPr bwMode="auto">
          <a:xfrm>
            <a:off x="2605494" y="1783595"/>
            <a:ext cx="3960439" cy="294491"/>
            <a:chOff x="1161" y="1572"/>
            <a:chExt cx="3206" cy="338"/>
          </a:xfrm>
          <a:gradFill>
            <a:gsLst>
              <a:gs pos="0">
                <a:schemeClr val="bg1"/>
              </a:gs>
              <a:gs pos="74000">
                <a:srgbClr val="82B4B0"/>
              </a:gs>
              <a:gs pos="83000">
                <a:srgbClr val="5B9793"/>
              </a:gs>
              <a:gs pos="100000">
                <a:srgbClr val="528A86"/>
              </a:gs>
            </a:gsLst>
            <a:lin ang="5400000" scaled="1"/>
          </a:gradFill>
        </p:grpSpPr>
        <p:sp>
          <p:nvSpPr>
            <p:cNvPr id="62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4" name="AutoShape 17"/>
          <p:cNvSpPr>
            <a:spLocks noChangeArrowheads="1"/>
          </p:cNvSpPr>
          <p:nvPr/>
        </p:nvSpPr>
        <p:spPr bwMode="auto">
          <a:xfrm>
            <a:off x="445253" y="1222375"/>
            <a:ext cx="6336704" cy="2079848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AutoShape 23"/>
          <p:cNvSpPr>
            <a:spLocks noChangeArrowheads="1"/>
          </p:cNvSpPr>
          <p:nvPr/>
        </p:nvSpPr>
        <p:spPr bwMode="gray">
          <a:xfrm>
            <a:off x="3189569" y="1790055"/>
            <a:ext cx="2727589" cy="26274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1200" b="1" dirty="0">
                <a:solidFill>
                  <a:srgbClr val="353F5E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smtClean="0">
                <a:solidFill>
                  <a:srgbClr val="353F5E"/>
                </a:solidFill>
                <a:latin typeface="Arial" charset="0"/>
                <a:cs typeface="Arial" charset="0"/>
              </a:rPr>
              <a:t>I</a:t>
            </a:r>
            <a:r>
              <a:rPr lang="ru-RU" sz="1200" dirty="0" smtClean="0">
                <a:solidFill>
                  <a:srgbClr val="353F5E"/>
                </a:solidFill>
                <a:latin typeface="Arial" charset="0"/>
                <a:cs typeface="Arial" charset="0"/>
              </a:rPr>
              <a:t> группы – </a:t>
            </a:r>
            <a:r>
              <a:rPr lang="ru-RU" sz="1200" b="1" dirty="0">
                <a:solidFill>
                  <a:srgbClr val="353F5E"/>
                </a:solidFill>
                <a:latin typeface="Arial" charset="0"/>
                <a:cs typeface="Arial" charset="0"/>
              </a:rPr>
              <a:t>6 962 </a:t>
            </a:r>
            <a:r>
              <a:rPr lang="ru-RU" sz="1200" b="1" dirty="0" smtClean="0">
                <a:solidFill>
                  <a:srgbClr val="353F5E"/>
                </a:solidFill>
                <a:latin typeface="Arial" charset="0"/>
                <a:cs typeface="Arial" charset="0"/>
              </a:rPr>
              <a:t>человека</a:t>
            </a:r>
            <a:endParaRPr lang="en-US" sz="1200" b="1" dirty="0">
              <a:solidFill>
                <a:srgbClr val="353F5E"/>
              </a:solidFill>
              <a:latin typeface="Arial" charset="0"/>
              <a:cs typeface="Arial" charset="0"/>
            </a:endParaRPr>
          </a:p>
        </p:txBody>
      </p:sp>
      <p:pic>
        <p:nvPicPr>
          <p:cNvPr id="103" name="Picture 2" descr="http://www.kdzdesigns.com/wp-content/uploads/2018/02/UniversalDesign_Peopl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45253" y="1784789"/>
            <a:ext cx="2160000" cy="108000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99471" y="14425"/>
            <a:ext cx="904452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ИСПОЛНЕНИИ В </a:t>
            </a: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Комплекса процессных мероприятий «ДОСТУПНАЯ 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СРЕДА»</a:t>
            </a:r>
          </a:p>
        </p:txBody>
      </p:sp>
      <p:grpSp>
        <p:nvGrpSpPr>
          <p:cNvPr id="51" name="Group 14"/>
          <p:cNvGrpSpPr>
            <a:grpSpLocks/>
          </p:cNvGrpSpPr>
          <p:nvPr/>
        </p:nvGrpSpPr>
        <p:grpSpPr bwMode="auto">
          <a:xfrm>
            <a:off x="2605253" y="2142275"/>
            <a:ext cx="3960439" cy="294491"/>
            <a:chOff x="1161" y="1572"/>
            <a:chExt cx="3206" cy="338"/>
          </a:xfrm>
          <a:gradFill>
            <a:gsLst>
              <a:gs pos="0">
                <a:schemeClr val="bg1"/>
              </a:gs>
              <a:gs pos="74000">
                <a:srgbClr val="82B4B0"/>
              </a:gs>
              <a:gs pos="83000">
                <a:srgbClr val="5B9793"/>
              </a:gs>
              <a:gs pos="100000">
                <a:srgbClr val="528A86"/>
              </a:gs>
            </a:gsLst>
            <a:lin ang="5400000" scaled="1"/>
          </a:gradFill>
        </p:grpSpPr>
        <p:sp>
          <p:nvSpPr>
            <p:cNvPr id="52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4" name="AutoShape 23"/>
          <p:cNvSpPr>
            <a:spLocks noChangeArrowheads="1"/>
          </p:cNvSpPr>
          <p:nvPr/>
        </p:nvSpPr>
        <p:spPr bwMode="gray">
          <a:xfrm>
            <a:off x="3181557" y="2150095"/>
            <a:ext cx="2727589" cy="26274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smtClean="0">
                <a:solidFill>
                  <a:srgbClr val="353F5E"/>
                </a:solidFill>
                <a:latin typeface="Arial" charset="0"/>
                <a:cs typeface="Arial" charset="0"/>
              </a:rPr>
              <a:t>II</a:t>
            </a:r>
            <a:r>
              <a:rPr lang="ru-RU" sz="1200" dirty="0" smtClean="0">
                <a:solidFill>
                  <a:srgbClr val="353F5E"/>
                </a:solidFill>
                <a:latin typeface="Arial" charset="0"/>
                <a:cs typeface="Arial" charset="0"/>
              </a:rPr>
              <a:t> группы – </a:t>
            </a:r>
            <a:r>
              <a:rPr lang="ru-RU" sz="1200" b="1" dirty="0">
                <a:solidFill>
                  <a:srgbClr val="353F5E"/>
                </a:solidFill>
                <a:latin typeface="Arial" charset="0"/>
                <a:cs typeface="Arial" charset="0"/>
              </a:rPr>
              <a:t>28 </a:t>
            </a:r>
            <a:r>
              <a:rPr lang="ru-RU" sz="1200" b="1" dirty="0" smtClean="0">
                <a:solidFill>
                  <a:srgbClr val="353F5E"/>
                </a:solidFill>
                <a:latin typeface="Arial" charset="0"/>
                <a:cs typeface="Arial" charset="0"/>
              </a:rPr>
              <a:t>875 человек</a:t>
            </a:r>
            <a:endParaRPr lang="en-US" sz="1200" b="1" dirty="0">
              <a:solidFill>
                <a:srgbClr val="353F5E"/>
              </a:solidFill>
              <a:latin typeface="Arial" charset="0"/>
              <a:cs typeface="Arial" charset="0"/>
            </a:endParaRPr>
          </a:p>
        </p:txBody>
      </p:sp>
      <p:grpSp>
        <p:nvGrpSpPr>
          <p:cNvPr id="54" name="Group 14"/>
          <p:cNvGrpSpPr>
            <a:grpSpLocks/>
          </p:cNvGrpSpPr>
          <p:nvPr/>
        </p:nvGrpSpPr>
        <p:grpSpPr bwMode="auto">
          <a:xfrm>
            <a:off x="2605252" y="2491137"/>
            <a:ext cx="3960439" cy="294491"/>
            <a:chOff x="1161" y="1572"/>
            <a:chExt cx="3206" cy="338"/>
          </a:xfrm>
          <a:gradFill>
            <a:gsLst>
              <a:gs pos="0">
                <a:schemeClr val="bg1"/>
              </a:gs>
              <a:gs pos="74000">
                <a:srgbClr val="82B4B0"/>
              </a:gs>
              <a:gs pos="83000">
                <a:srgbClr val="5B9793"/>
              </a:gs>
              <a:gs pos="100000">
                <a:srgbClr val="528A86"/>
              </a:gs>
            </a:gsLst>
            <a:lin ang="5400000" scaled="1"/>
          </a:gradFill>
        </p:grpSpPr>
        <p:sp>
          <p:nvSpPr>
            <p:cNvPr id="55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5" name="Group 14"/>
          <p:cNvGrpSpPr>
            <a:grpSpLocks/>
          </p:cNvGrpSpPr>
          <p:nvPr/>
        </p:nvGrpSpPr>
        <p:grpSpPr bwMode="auto">
          <a:xfrm>
            <a:off x="2617605" y="2850421"/>
            <a:ext cx="3960439" cy="294491"/>
            <a:chOff x="1161" y="1572"/>
            <a:chExt cx="3206" cy="338"/>
          </a:xfrm>
          <a:gradFill>
            <a:gsLst>
              <a:gs pos="0">
                <a:schemeClr val="bg1"/>
              </a:gs>
              <a:gs pos="74000">
                <a:srgbClr val="82B4B0"/>
              </a:gs>
              <a:gs pos="83000">
                <a:srgbClr val="5B9793"/>
              </a:gs>
              <a:gs pos="100000">
                <a:srgbClr val="528A86"/>
              </a:gs>
            </a:gsLst>
            <a:lin ang="5400000" scaled="1"/>
          </a:gradFill>
        </p:grpSpPr>
        <p:sp>
          <p:nvSpPr>
            <p:cNvPr id="106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7" name="AutoShape 23"/>
          <p:cNvSpPr>
            <a:spLocks noChangeArrowheads="1"/>
          </p:cNvSpPr>
          <p:nvPr/>
        </p:nvSpPr>
        <p:spPr bwMode="gray">
          <a:xfrm>
            <a:off x="3194455" y="2510135"/>
            <a:ext cx="2727589" cy="26274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 smtClean="0">
                <a:solidFill>
                  <a:srgbClr val="353F5E"/>
                </a:solidFill>
                <a:latin typeface="Arial" charset="0"/>
                <a:cs typeface="Arial" charset="0"/>
              </a:rPr>
              <a:t>III</a:t>
            </a:r>
            <a:r>
              <a:rPr lang="ru-RU" sz="1200" dirty="0" smtClean="0">
                <a:solidFill>
                  <a:srgbClr val="353F5E"/>
                </a:solidFill>
                <a:latin typeface="Arial" charset="0"/>
                <a:cs typeface="Arial" charset="0"/>
              </a:rPr>
              <a:t> группы – </a:t>
            </a:r>
            <a:r>
              <a:rPr lang="ru-RU" sz="1200" b="1" dirty="0">
                <a:solidFill>
                  <a:srgbClr val="353F5E"/>
                </a:solidFill>
                <a:latin typeface="Arial" charset="0"/>
                <a:cs typeface="Arial" charset="0"/>
              </a:rPr>
              <a:t>29 685 человек</a:t>
            </a:r>
            <a:endParaRPr lang="en-US" sz="1200" b="1" dirty="0">
              <a:solidFill>
                <a:srgbClr val="353F5E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AutoShape 23"/>
          <p:cNvSpPr>
            <a:spLocks noChangeArrowheads="1"/>
          </p:cNvSpPr>
          <p:nvPr/>
        </p:nvSpPr>
        <p:spPr bwMode="gray">
          <a:xfrm>
            <a:off x="3241085" y="2850877"/>
            <a:ext cx="2727589" cy="26274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1200" dirty="0" smtClean="0">
                <a:solidFill>
                  <a:srgbClr val="353F5E"/>
                </a:solidFill>
                <a:latin typeface="Arial" charset="0"/>
                <a:cs typeface="Arial" charset="0"/>
              </a:rPr>
              <a:t>детей-инвалидов – </a:t>
            </a:r>
            <a:r>
              <a:rPr lang="ru-RU" sz="1200" b="1" dirty="0">
                <a:solidFill>
                  <a:srgbClr val="353F5E"/>
                </a:solidFill>
                <a:latin typeface="Arial" charset="0"/>
                <a:cs typeface="Arial" charset="0"/>
              </a:rPr>
              <a:t>2 976 </a:t>
            </a:r>
            <a:r>
              <a:rPr lang="ru-RU" sz="1200" b="1" dirty="0" smtClean="0">
                <a:solidFill>
                  <a:srgbClr val="353F5E"/>
                </a:solidFill>
                <a:latin typeface="Arial" charset="0"/>
                <a:cs typeface="Arial" charset="0"/>
              </a:rPr>
              <a:t>человек</a:t>
            </a:r>
            <a:endParaRPr lang="en-US" sz="1200" b="1" dirty="0">
              <a:solidFill>
                <a:srgbClr val="353F5E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52388" y="966305"/>
            <a:ext cx="5902185" cy="575478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На 1 января 2022 г. </a:t>
            </a:r>
            <a:r>
              <a:rPr lang="ru-RU" sz="1400" b="1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на территории Смоленской области </a:t>
            </a:r>
          </a:p>
          <a:p>
            <a:pPr algn="ctr"/>
            <a:r>
              <a:rPr lang="ru-RU" sz="1400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зарегистрировано </a:t>
            </a:r>
            <a:r>
              <a:rPr lang="ru-RU" sz="1400" b="1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68 498 инвалидов</a:t>
            </a:r>
            <a:endParaRPr lang="ru-RU" sz="14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676398" y="3512373"/>
            <a:ext cx="7302815" cy="61945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algn="just"/>
            <a:r>
              <a:rPr lang="ru-RU" sz="1400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Государственная программа Российской </a:t>
            </a:r>
            <a:r>
              <a:rPr lang="ru-RU" sz="1400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Ф</a:t>
            </a:r>
            <a:r>
              <a:rPr lang="ru-RU" sz="1400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едерации «Доступная среда»</a:t>
            </a:r>
          </a:p>
          <a:p>
            <a:pPr marL="357188" algn="just"/>
            <a:r>
              <a:rPr lang="ru-RU" sz="1400" i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(постановление </a:t>
            </a:r>
            <a:r>
              <a:rPr lang="ru-RU" sz="1400" i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Правительства Российской Федерации от 29.03.2019 № 363)</a:t>
            </a:r>
            <a:endParaRPr lang="ru-RU" sz="1400" dirty="0">
              <a:solidFill>
                <a:srgbClr val="353F5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36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86992" y="3619275"/>
            <a:ext cx="455520" cy="45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5904788" y="6490824"/>
            <a:ext cx="313974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СМОЛЕНСКАЯ ОБЛАСТЬ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665275" y="4238250"/>
            <a:ext cx="7313938" cy="1032686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algn="just"/>
            <a:r>
              <a:rPr lang="ru-RU" sz="1400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Комплекс процессных мероприятий </a:t>
            </a:r>
            <a:r>
              <a:rPr lang="ru-RU" sz="1400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«Доступная среда»</a:t>
            </a:r>
            <a:endParaRPr lang="ru-RU" sz="1400" dirty="0">
              <a:solidFill>
                <a:srgbClr val="353F5E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57188" algn="just"/>
            <a:r>
              <a:rPr lang="ru-RU" sz="1300" i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(постановление </a:t>
            </a:r>
            <a:r>
              <a:rPr lang="ru-RU" sz="1300" i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Администрации Смоленской области от 28.11.2013 </a:t>
            </a:r>
            <a:r>
              <a:rPr lang="ru-RU" sz="1300" i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№ </a:t>
            </a:r>
            <a:r>
              <a:rPr lang="ru-RU" sz="1300" i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974 </a:t>
            </a:r>
            <a:endParaRPr lang="ru-RU" sz="1300" i="1" dirty="0" smtClean="0">
              <a:solidFill>
                <a:srgbClr val="353F5E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57188" algn="just"/>
            <a:r>
              <a:rPr lang="ru-RU" sz="1300" i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«Об </a:t>
            </a:r>
            <a:r>
              <a:rPr lang="ru-RU" sz="1300" i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утверждении областной государственной программы </a:t>
            </a:r>
            <a:r>
              <a:rPr lang="ru-RU" sz="1300" i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«Социальная </a:t>
            </a:r>
            <a:r>
              <a:rPr lang="ru-RU" sz="1300" i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поддержка граждан, проживающих на территории Смоленской </a:t>
            </a:r>
            <a:r>
              <a:rPr lang="ru-RU" sz="1300" i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области»)</a:t>
            </a:r>
            <a:endParaRPr lang="ru-RU" sz="1300" b="1" i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86992" y="4371481"/>
            <a:ext cx="455520" cy="45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Скругленный прямоугольник 68"/>
          <p:cNvSpPr/>
          <p:nvPr/>
        </p:nvSpPr>
        <p:spPr>
          <a:xfrm>
            <a:off x="1665275" y="5368836"/>
            <a:ext cx="7313938" cy="1032686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algn="just"/>
            <a:r>
              <a:rPr lang="ru-RU" sz="1400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План </a:t>
            </a:r>
            <a:r>
              <a:rPr lang="ru-RU" sz="1400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мероприятий («</a:t>
            </a:r>
            <a:r>
              <a:rPr lang="ru-RU" sz="1400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дорожная карта») </a:t>
            </a:r>
            <a:r>
              <a:rPr lang="ru-RU" sz="1400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«Повышение значений показателей доступности для инвалидов объектов и услуг в Смоленской </a:t>
            </a:r>
            <a:r>
              <a:rPr lang="ru-RU" sz="1400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области» </a:t>
            </a:r>
            <a:br>
              <a:rPr lang="ru-RU" sz="1400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(2014 – 2040 годы)</a:t>
            </a:r>
          </a:p>
          <a:p>
            <a:pPr marL="357188" algn="just"/>
            <a:r>
              <a:rPr lang="ru-RU" sz="1300" i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(постановление </a:t>
            </a:r>
            <a:r>
              <a:rPr lang="ru-RU" sz="1300" i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Администрации Смоленской области от </a:t>
            </a:r>
            <a:r>
              <a:rPr lang="ru-RU" sz="1300" i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25.09.2015 № 607)</a:t>
            </a:r>
            <a:endParaRPr lang="ru-RU" sz="1300" b="1" i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Рисунок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86992" y="5502067"/>
            <a:ext cx="455520" cy="45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815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99471" y="14425"/>
            <a:ext cx="904452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ИСПОЛНЕНИИ В </a:t>
            </a: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Комплекса процессных мероприятий «ДОСТУПНАЯ 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СРЕДА»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04788" y="6490824"/>
            <a:ext cx="313974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СМОЛЕНСКАЯ ОБЛАСТЬ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835916" y="3255426"/>
            <a:ext cx="3471406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algn="just"/>
            <a:r>
              <a:rPr lang="ru-RU" sz="1300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Департамент </a:t>
            </a:r>
            <a:r>
              <a:rPr lang="ru-RU" sz="1300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Смоленской области </a:t>
            </a:r>
            <a:r>
              <a:rPr lang="ru-RU" sz="1300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300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социальному развитию </a:t>
            </a:r>
            <a:endParaRPr lang="ru-RU" sz="1300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5435885" y="3255426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802562" y="3255426"/>
            <a:ext cx="2034721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algn="just"/>
            <a:r>
              <a:rPr lang="ru-RU" sz="1300" b="1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1 807,9 тыс. рублей</a:t>
            </a:r>
            <a:endParaRPr lang="ru-RU" sz="13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835915" y="3885688"/>
            <a:ext cx="3471407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algn="just"/>
            <a:r>
              <a:rPr lang="ru-RU" sz="1300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Департамент </a:t>
            </a:r>
            <a:r>
              <a:rPr lang="ru-RU" sz="1300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Смоленской области </a:t>
            </a:r>
            <a:br>
              <a:rPr lang="ru-RU" sz="1300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по здравоохранению </a:t>
            </a:r>
            <a:endParaRPr lang="ru-RU" sz="1300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Нашивка 88"/>
          <p:cNvSpPr/>
          <p:nvPr/>
        </p:nvSpPr>
        <p:spPr>
          <a:xfrm>
            <a:off x="5435885" y="3885688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802562" y="3885688"/>
            <a:ext cx="2034721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algn="just"/>
            <a:r>
              <a:rPr lang="ru-RU" sz="1300" b="1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1 987,8 тыс</a:t>
            </a:r>
            <a:r>
              <a:rPr lang="ru-RU" sz="1300" b="1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. рублей</a:t>
            </a:r>
            <a:endParaRPr lang="ru-RU" sz="13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835915" y="4521460"/>
            <a:ext cx="3471407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algn="just"/>
            <a:r>
              <a:rPr lang="ru-RU" sz="1300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Департамент </a:t>
            </a:r>
            <a:r>
              <a:rPr lang="ru-RU" sz="1300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Смоленской области </a:t>
            </a:r>
            <a:br>
              <a:rPr lang="ru-RU" sz="1300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по культуре </a:t>
            </a:r>
            <a:endParaRPr lang="ru-RU" sz="1300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Нашивка 100"/>
          <p:cNvSpPr/>
          <p:nvPr/>
        </p:nvSpPr>
        <p:spPr>
          <a:xfrm>
            <a:off x="5435885" y="4521460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5802562" y="4521460"/>
            <a:ext cx="2034721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algn="just"/>
            <a:r>
              <a:rPr lang="ru-RU" sz="1300" b="1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1 736,2 тыс</a:t>
            </a:r>
            <a:r>
              <a:rPr lang="ru-RU" sz="1300" b="1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. рублей</a:t>
            </a:r>
            <a:endParaRPr lang="ru-RU" sz="13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835915" y="5161953"/>
            <a:ext cx="3471407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algn="just"/>
            <a:r>
              <a:rPr lang="ru-RU" sz="1300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Департамент </a:t>
            </a:r>
            <a:r>
              <a:rPr lang="ru-RU" sz="1300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Смоленской области </a:t>
            </a:r>
            <a:br>
              <a:rPr lang="ru-RU" sz="1300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по образованию и науке</a:t>
            </a:r>
            <a:endParaRPr lang="ru-RU" sz="1300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Нашивка 116"/>
          <p:cNvSpPr/>
          <p:nvPr/>
        </p:nvSpPr>
        <p:spPr>
          <a:xfrm>
            <a:off x="5435885" y="5161953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5802562" y="5161953"/>
            <a:ext cx="2034721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algn="just"/>
            <a:r>
              <a:rPr lang="ru-RU" sz="1300" b="1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6 109,2 тыс</a:t>
            </a:r>
            <a:r>
              <a:rPr lang="ru-RU" sz="1300" b="1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. рублей</a:t>
            </a:r>
            <a:endParaRPr lang="ru-RU" sz="13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1835915" y="5811705"/>
            <a:ext cx="3471407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1338" algn="just"/>
            <a:r>
              <a:rPr lang="ru-RU" sz="1300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Главное </a:t>
            </a:r>
            <a:r>
              <a:rPr lang="ru-RU" sz="1300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управлению спорта Смоленской области </a:t>
            </a:r>
            <a:endParaRPr lang="ru-RU" sz="1300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Нашивка 126"/>
          <p:cNvSpPr/>
          <p:nvPr/>
        </p:nvSpPr>
        <p:spPr>
          <a:xfrm>
            <a:off x="5435885" y="5811705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5802562" y="5811705"/>
            <a:ext cx="2034721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algn="just"/>
            <a:r>
              <a:rPr lang="ru-RU" sz="1300" b="1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488,5 тыс. рублей</a:t>
            </a:r>
            <a:endParaRPr lang="ru-RU" sz="13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2" name="Рисунок 1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389" b="26522"/>
          <a:stretch/>
        </p:blipFill>
        <p:spPr>
          <a:xfrm>
            <a:off x="1877163" y="5198069"/>
            <a:ext cx="482341" cy="448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26" y="3272136"/>
            <a:ext cx="482921" cy="482921"/>
          </a:xfrm>
          <a:prstGeom prst="rect">
            <a:avLst/>
          </a:prstGeom>
        </p:spPr>
      </p:pic>
      <p:sp>
        <p:nvSpPr>
          <p:cNvPr id="143" name="Овал 142"/>
          <p:cNvSpPr>
            <a:spLocks noChangeAspect="1"/>
          </p:cNvSpPr>
          <p:nvPr/>
        </p:nvSpPr>
        <p:spPr>
          <a:xfrm>
            <a:off x="1903667" y="3914981"/>
            <a:ext cx="450000" cy="45000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4" name="Овал 143"/>
          <p:cNvSpPr>
            <a:spLocks noChangeAspect="1"/>
          </p:cNvSpPr>
          <p:nvPr/>
        </p:nvSpPr>
        <p:spPr>
          <a:xfrm>
            <a:off x="1890126" y="4537722"/>
            <a:ext cx="468000" cy="4680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5" name="Овал 144"/>
          <p:cNvSpPr>
            <a:spLocks noChangeAspect="1"/>
          </p:cNvSpPr>
          <p:nvPr/>
        </p:nvSpPr>
        <p:spPr>
          <a:xfrm>
            <a:off x="1890126" y="5835876"/>
            <a:ext cx="468000" cy="468000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6" name="Прямоугольник 145"/>
          <p:cNvSpPr/>
          <p:nvPr/>
        </p:nvSpPr>
        <p:spPr>
          <a:xfrm>
            <a:off x="3614482" y="2646254"/>
            <a:ext cx="5464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израсходованных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средств на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реализацию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процессных мероприятий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«Доступная среда»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tangle 145"/>
          <p:cNvSpPr>
            <a:spLocks noChangeArrowheads="1"/>
          </p:cNvSpPr>
          <p:nvPr/>
        </p:nvSpPr>
        <p:spPr bwMode="black">
          <a:xfrm>
            <a:off x="306279" y="1286979"/>
            <a:ext cx="18022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областной бюджет</a:t>
            </a:r>
          </a:p>
        </p:txBody>
      </p:sp>
      <p:sp>
        <p:nvSpPr>
          <p:cNvPr id="149" name="Line 180"/>
          <p:cNvSpPr>
            <a:spLocks noChangeShapeType="1"/>
          </p:cNvSpPr>
          <p:nvPr/>
        </p:nvSpPr>
        <p:spPr bwMode="gray">
          <a:xfrm>
            <a:off x="2741492" y="1261221"/>
            <a:ext cx="0" cy="1260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0" name="Rectangle 145"/>
          <p:cNvSpPr>
            <a:spLocks noChangeArrowheads="1"/>
          </p:cNvSpPr>
          <p:nvPr/>
        </p:nvSpPr>
        <p:spPr bwMode="black">
          <a:xfrm>
            <a:off x="2917483" y="1288267"/>
            <a:ext cx="18022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12 184,7 тыс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. рублей </a:t>
            </a:r>
          </a:p>
        </p:txBody>
      </p:sp>
      <p:sp>
        <p:nvSpPr>
          <p:cNvPr id="151" name="Line 156"/>
          <p:cNvSpPr>
            <a:spLocks noChangeShapeType="1"/>
          </p:cNvSpPr>
          <p:nvPr/>
        </p:nvSpPr>
        <p:spPr bwMode="auto">
          <a:xfrm>
            <a:off x="173098" y="1655429"/>
            <a:ext cx="234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2" name="Line 156"/>
          <p:cNvSpPr>
            <a:spLocks noChangeShapeType="1"/>
          </p:cNvSpPr>
          <p:nvPr/>
        </p:nvSpPr>
        <p:spPr bwMode="auto">
          <a:xfrm>
            <a:off x="2999957" y="1655429"/>
            <a:ext cx="234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" name="Rectangle 145"/>
          <p:cNvSpPr>
            <a:spLocks noChangeArrowheads="1"/>
          </p:cNvSpPr>
          <p:nvPr/>
        </p:nvSpPr>
        <p:spPr bwMode="black">
          <a:xfrm>
            <a:off x="306279" y="1734205"/>
            <a:ext cx="20856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федеральный 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бюджет</a:t>
            </a:r>
          </a:p>
        </p:txBody>
      </p:sp>
      <p:sp>
        <p:nvSpPr>
          <p:cNvPr id="154" name="Rectangle 145"/>
          <p:cNvSpPr>
            <a:spLocks noChangeArrowheads="1"/>
          </p:cNvSpPr>
          <p:nvPr/>
        </p:nvSpPr>
        <p:spPr bwMode="black">
          <a:xfrm>
            <a:off x="2917483" y="1735493"/>
            <a:ext cx="18022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0,0 тыс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. рублей </a:t>
            </a:r>
          </a:p>
        </p:txBody>
      </p:sp>
      <p:sp>
        <p:nvSpPr>
          <p:cNvPr id="155" name="Line 156"/>
          <p:cNvSpPr>
            <a:spLocks noChangeShapeType="1"/>
          </p:cNvSpPr>
          <p:nvPr/>
        </p:nvSpPr>
        <p:spPr bwMode="auto">
          <a:xfrm>
            <a:off x="173098" y="2102655"/>
            <a:ext cx="234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6" name="Line 156"/>
          <p:cNvSpPr>
            <a:spLocks noChangeShapeType="1"/>
          </p:cNvSpPr>
          <p:nvPr/>
        </p:nvSpPr>
        <p:spPr bwMode="auto">
          <a:xfrm>
            <a:off x="2999957" y="2102655"/>
            <a:ext cx="234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7" name="Rectangle 145"/>
          <p:cNvSpPr>
            <a:spLocks noChangeArrowheads="1"/>
          </p:cNvSpPr>
          <p:nvPr/>
        </p:nvSpPr>
        <p:spPr bwMode="black">
          <a:xfrm>
            <a:off x="324665" y="2236675"/>
            <a:ext cx="20856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ИТОГО</a:t>
            </a:r>
            <a:endParaRPr lang="ru-RU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8" name="Rectangle 145"/>
          <p:cNvSpPr>
            <a:spLocks noChangeArrowheads="1"/>
          </p:cNvSpPr>
          <p:nvPr/>
        </p:nvSpPr>
        <p:spPr bwMode="black">
          <a:xfrm>
            <a:off x="2935869" y="2237963"/>
            <a:ext cx="18022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12 184,7 тыс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. рублей 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99471" y="711753"/>
            <a:ext cx="5464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предусмотренных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на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реализацию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процессных мероприятий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«Доступная среда»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Нашивка 159"/>
          <p:cNvSpPr/>
          <p:nvPr/>
        </p:nvSpPr>
        <p:spPr>
          <a:xfrm>
            <a:off x="7907328" y="3255426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1" name="Нашивка 160"/>
          <p:cNvSpPr/>
          <p:nvPr/>
        </p:nvSpPr>
        <p:spPr>
          <a:xfrm>
            <a:off x="7907328" y="3885688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2" name="Нашивка 161"/>
          <p:cNvSpPr/>
          <p:nvPr/>
        </p:nvSpPr>
        <p:spPr>
          <a:xfrm>
            <a:off x="7907328" y="4521460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3" name="Нашивка 162"/>
          <p:cNvSpPr/>
          <p:nvPr/>
        </p:nvSpPr>
        <p:spPr>
          <a:xfrm>
            <a:off x="7907328" y="5161953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4" name="Нашивка 163"/>
          <p:cNvSpPr/>
          <p:nvPr/>
        </p:nvSpPr>
        <p:spPr>
          <a:xfrm>
            <a:off x="7907328" y="5811705"/>
            <a:ext cx="296632" cy="516343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8274005" y="3252271"/>
            <a:ext cx="705208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99,3%</a:t>
            </a:r>
            <a:endParaRPr lang="ru-RU" sz="13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8274005" y="3881809"/>
            <a:ext cx="705208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99,4%</a:t>
            </a:r>
            <a:endParaRPr lang="ru-RU" sz="13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8274005" y="4521784"/>
            <a:ext cx="705208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ru-RU" sz="13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Скругленный прямоугольник 168"/>
          <p:cNvSpPr/>
          <p:nvPr/>
        </p:nvSpPr>
        <p:spPr>
          <a:xfrm>
            <a:off x="8274005" y="5161759"/>
            <a:ext cx="705208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ru-RU" sz="13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Скругленный прямоугольник 169"/>
          <p:cNvSpPr/>
          <p:nvPr/>
        </p:nvSpPr>
        <p:spPr>
          <a:xfrm>
            <a:off x="8274005" y="5809641"/>
            <a:ext cx="705208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99,8%</a:t>
            </a:r>
            <a:endParaRPr lang="ru-RU" sz="13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1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99471" y="14425"/>
            <a:ext cx="904452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ИСПОЛНЕНИИ В </a:t>
            </a: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Комплекса процессных мероприятий «ДОСТУПНАЯ 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СРЕДА»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96049" y="689870"/>
            <a:ext cx="8251372" cy="710354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Дооборудовано </a:t>
            </a:r>
            <a:r>
              <a:rPr lang="ru-RU" sz="1400" b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17 объектов социальной инфраструктуры</a:t>
            </a:r>
            <a:r>
              <a:rPr lang="ru-RU" sz="1400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endParaRPr lang="ru-RU" sz="1400" dirty="0" smtClean="0">
              <a:solidFill>
                <a:srgbClr val="353F5E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находящихся </a:t>
            </a:r>
            <a:r>
              <a:rPr lang="ru-RU" sz="1400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в областной государственной собственности, </a:t>
            </a:r>
            <a:endParaRPr lang="ru-RU" sz="1400" dirty="0" smtClean="0">
              <a:solidFill>
                <a:srgbClr val="353F5E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для </a:t>
            </a:r>
            <a:r>
              <a:rPr lang="ru-RU" sz="1400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беспрепятственного доступа к ним инвалидов и других маломобильных групп населения </a:t>
            </a:r>
            <a:endParaRPr lang="ru-RU" sz="14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45"/>
          <p:cNvSpPr>
            <a:spLocks noChangeArrowheads="1"/>
          </p:cNvSpPr>
          <p:nvPr/>
        </p:nvSpPr>
        <p:spPr bwMode="black">
          <a:xfrm>
            <a:off x="422402" y="1417768"/>
            <a:ext cx="33331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9 объектов сферы здравоохранения</a:t>
            </a:r>
          </a:p>
        </p:txBody>
      </p:sp>
      <p:sp>
        <p:nvSpPr>
          <p:cNvPr id="49" name="Line 156"/>
          <p:cNvSpPr>
            <a:spLocks noChangeShapeType="1"/>
          </p:cNvSpPr>
          <p:nvPr/>
        </p:nvSpPr>
        <p:spPr bwMode="auto">
          <a:xfrm>
            <a:off x="517821" y="1687316"/>
            <a:ext cx="234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156"/>
          <p:cNvSpPr>
            <a:spLocks noChangeShapeType="1"/>
          </p:cNvSpPr>
          <p:nvPr/>
        </p:nvSpPr>
        <p:spPr bwMode="auto">
          <a:xfrm>
            <a:off x="517821" y="1999074"/>
            <a:ext cx="234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145"/>
          <p:cNvSpPr>
            <a:spLocks noChangeArrowheads="1"/>
          </p:cNvSpPr>
          <p:nvPr/>
        </p:nvSpPr>
        <p:spPr bwMode="black">
          <a:xfrm>
            <a:off x="422402" y="1698789"/>
            <a:ext cx="33331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6 объектов сферы культуры</a:t>
            </a:r>
          </a:p>
        </p:txBody>
      </p:sp>
      <p:sp>
        <p:nvSpPr>
          <p:cNvPr id="54" name="Line 156"/>
          <p:cNvSpPr>
            <a:spLocks noChangeShapeType="1"/>
          </p:cNvSpPr>
          <p:nvPr/>
        </p:nvSpPr>
        <p:spPr bwMode="auto">
          <a:xfrm>
            <a:off x="528707" y="2332683"/>
            <a:ext cx="234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Rectangle 145"/>
          <p:cNvSpPr>
            <a:spLocks noChangeArrowheads="1"/>
          </p:cNvSpPr>
          <p:nvPr/>
        </p:nvSpPr>
        <p:spPr bwMode="black">
          <a:xfrm>
            <a:off x="433288" y="2032398"/>
            <a:ext cx="33331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2 объекта сферы социальной защиты</a:t>
            </a:r>
          </a:p>
        </p:txBody>
      </p:sp>
      <p:sp>
        <p:nvSpPr>
          <p:cNvPr id="56" name="Нашивка 55"/>
          <p:cNvSpPr/>
          <p:nvPr/>
        </p:nvSpPr>
        <p:spPr>
          <a:xfrm>
            <a:off x="3473047" y="1516159"/>
            <a:ext cx="293412" cy="809985"/>
          </a:xfrm>
          <a:prstGeom prst="chevron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977611" y="1681340"/>
            <a:ext cx="1919969" cy="51634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353F5E"/>
                </a:solidFill>
                <a:latin typeface="Arial" pitchFamily="34" charset="0"/>
                <a:cs typeface="Arial" pitchFamily="34" charset="0"/>
              </a:rPr>
              <a:t>3 538,4 тыс. рублей</a:t>
            </a:r>
            <a:endParaRPr lang="ru-RU" sz="13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104137" y="4074541"/>
            <a:ext cx="6940392" cy="460563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По итогам 2022 года для инвалидов </a:t>
            </a:r>
            <a:r>
              <a:rPr lang="ru-RU" sz="1400" b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доступны 213 приоритетных объектов</a:t>
            </a:r>
            <a:r>
              <a:rPr lang="ru-RU" sz="1400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, находящихся в областной государственной собственности </a:t>
            </a:r>
            <a:r>
              <a:rPr lang="ru-RU" sz="1400" b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из </a:t>
            </a:r>
            <a:r>
              <a:rPr lang="ru-RU" sz="1400" b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255 </a:t>
            </a:r>
            <a:r>
              <a:rPr lang="ru-RU" sz="1400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1400" b="1" i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83,5 </a:t>
            </a:r>
            <a:r>
              <a:rPr lang="ru-RU" sz="1400" b="1" i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%</a:t>
            </a:r>
            <a:r>
              <a:rPr lang="ru-RU" sz="1400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  <a:endParaRPr lang="ru-RU" sz="14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9" r="-15"/>
          <a:stretch/>
        </p:blipFill>
        <p:spPr>
          <a:xfrm>
            <a:off x="1959005" y="2487599"/>
            <a:ext cx="1484106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51" y="2489380"/>
            <a:ext cx="1080000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91" y="2487599"/>
            <a:ext cx="3200000" cy="14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r="14118"/>
          <a:stretch/>
        </p:blipFill>
        <p:spPr>
          <a:xfrm>
            <a:off x="496049" y="2487599"/>
            <a:ext cx="1384663" cy="1440000"/>
          </a:xfrm>
          <a:prstGeom prst="rect">
            <a:avLst/>
          </a:prstGeom>
        </p:spPr>
      </p:pic>
      <p:sp>
        <p:nvSpPr>
          <p:cNvPr id="66" name="Rectangle 145"/>
          <p:cNvSpPr>
            <a:spLocks noChangeArrowheads="1"/>
          </p:cNvSpPr>
          <p:nvPr/>
        </p:nvSpPr>
        <p:spPr bwMode="black">
          <a:xfrm>
            <a:off x="2273468" y="4550675"/>
            <a:ext cx="37934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 </a:t>
            </a:r>
            <a:r>
              <a:rPr lang="ru-RU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объект 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транспортной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инфраструктуры (100%)</a:t>
            </a:r>
            <a:endParaRPr lang="ru-RU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56"/>
          <p:cNvSpPr>
            <a:spLocks noChangeShapeType="1"/>
          </p:cNvSpPr>
          <p:nvPr/>
        </p:nvSpPr>
        <p:spPr bwMode="auto">
          <a:xfrm>
            <a:off x="2406560" y="4823771"/>
            <a:ext cx="34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4" name="Rectangle 145"/>
          <p:cNvSpPr>
            <a:spLocks noChangeArrowheads="1"/>
          </p:cNvSpPr>
          <p:nvPr/>
        </p:nvSpPr>
        <p:spPr bwMode="black">
          <a:xfrm>
            <a:off x="2273468" y="4820212"/>
            <a:ext cx="37934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28 </a:t>
            </a:r>
            <a:r>
              <a:rPr lang="ru-RU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объектов 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службы занятости (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100%)</a:t>
            </a:r>
            <a:endParaRPr lang="ru-RU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156"/>
          <p:cNvSpPr>
            <a:spLocks noChangeShapeType="1"/>
          </p:cNvSpPr>
          <p:nvPr/>
        </p:nvSpPr>
        <p:spPr bwMode="auto">
          <a:xfrm>
            <a:off x="2406560" y="5094729"/>
            <a:ext cx="34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" name="Rectangle 145"/>
          <p:cNvSpPr>
            <a:spLocks noChangeArrowheads="1"/>
          </p:cNvSpPr>
          <p:nvPr/>
        </p:nvSpPr>
        <p:spPr bwMode="black">
          <a:xfrm>
            <a:off x="2273468" y="5100392"/>
            <a:ext cx="37934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23 </a:t>
            </a:r>
            <a:r>
              <a:rPr lang="ru-RU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объекта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сферы образования из 44 (52,3%)</a:t>
            </a:r>
            <a:endParaRPr lang="ru-RU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156"/>
          <p:cNvSpPr>
            <a:spLocks noChangeShapeType="1"/>
          </p:cNvSpPr>
          <p:nvPr/>
        </p:nvSpPr>
        <p:spPr bwMode="auto">
          <a:xfrm>
            <a:off x="2417849" y="5361001"/>
            <a:ext cx="34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" name="Rectangle 145"/>
          <p:cNvSpPr>
            <a:spLocks noChangeArrowheads="1"/>
          </p:cNvSpPr>
          <p:nvPr/>
        </p:nvSpPr>
        <p:spPr bwMode="black">
          <a:xfrm>
            <a:off x="2273467" y="5343617"/>
            <a:ext cx="49739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65 объектов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сферы здравоохранения из 74 (87,8%)</a:t>
            </a:r>
            <a:endParaRPr lang="ru-RU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Line 156"/>
          <p:cNvSpPr>
            <a:spLocks noChangeShapeType="1"/>
          </p:cNvSpPr>
          <p:nvPr/>
        </p:nvSpPr>
        <p:spPr bwMode="auto">
          <a:xfrm>
            <a:off x="2417849" y="5616713"/>
            <a:ext cx="34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" name="Rectangle 145"/>
          <p:cNvSpPr>
            <a:spLocks noChangeArrowheads="1"/>
          </p:cNvSpPr>
          <p:nvPr/>
        </p:nvSpPr>
        <p:spPr bwMode="black">
          <a:xfrm>
            <a:off x="2273468" y="5636226"/>
            <a:ext cx="37934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33 </a:t>
            </a:r>
            <a:r>
              <a:rPr lang="ru-RU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объекта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сферы культуры из 37 (86,5%)</a:t>
            </a:r>
            <a:endParaRPr lang="ru-RU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Line 156"/>
          <p:cNvSpPr>
            <a:spLocks noChangeShapeType="1"/>
          </p:cNvSpPr>
          <p:nvPr/>
        </p:nvSpPr>
        <p:spPr bwMode="auto">
          <a:xfrm>
            <a:off x="2429138" y="5911096"/>
            <a:ext cx="34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" name="Rectangle 145"/>
          <p:cNvSpPr>
            <a:spLocks noChangeArrowheads="1"/>
          </p:cNvSpPr>
          <p:nvPr/>
        </p:nvSpPr>
        <p:spPr bwMode="black">
          <a:xfrm>
            <a:off x="2273467" y="5877374"/>
            <a:ext cx="49514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51 объект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сферы социальной защиты из 57 (89,5%)</a:t>
            </a:r>
            <a:endParaRPr lang="ru-RU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Line 156"/>
          <p:cNvSpPr>
            <a:spLocks noChangeShapeType="1"/>
          </p:cNvSpPr>
          <p:nvPr/>
        </p:nvSpPr>
        <p:spPr bwMode="auto">
          <a:xfrm>
            <a:off x="2429137" y="6175679"/>
            <a:ext cx="34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0" name="Rectangle 145"/>
          <p:cNvSpPr>
            <a:spLocks noChangeArrowheads="1"/>
          </p:cNvSpPr>
          <p:nvPr/>
        </p:nvSpPr>
        <p:spPr bwMode="black">
          <a:xfrm>
            <a:off x="2273467" y="6186321"/>
            <a:ext cx="45901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9 объектов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сферы информации и связи из 11 (81,8%)</a:t>
            </a:r>
            <a:endParaRPr lang="ru-RU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Line 156"/>
          <p:cNvSpPr>
            <a:spLocks noChangeShapeType="1"/>
          </p:cNvSpPr>
          <p:nvPr/>
        </p:nvSpPr>
        <p:spPr bwMode="auto">
          <a:xfrm>
            <a:off x="2429138" y="6444519"/>
            <a:ext cx="34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" name="Rectangle 145"/>
          <p:cNvSpPr>
            <a:spLocks noChangeArrowheads="1"/>
          </p:cNvSpPr>
          <p:nvPr/>
        </p:nvSpPr>
        <p:spPr bwMode="black">
          <a:xfrm>
            <a:off x="2273467" y="6447254"/>
            <a:ext cx="63420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3 </a:t>
            </a:r>
            <a:r>
              <a:rPr lang="ru-RU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объекта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сферы физической культуры и спорта из 4 (75%)</a:t>
            </a:r>
            <a:endParaRPr lang="ru-RU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Line 156"/>
          <p:cNvSpPr>
            <a:spLocks noChangeShapeType="1"/>
          </p:cNvSpPr>
          <p:nvPr/>
        </p:nvSpPr>
        <p:spPr bwMode="auto">
          <a:xfrm>
            <a:off x="2440426" y="6710497"/>
            <a:ext cx="34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4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99471" y="14425"/>
            <a:ext cx="904452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ИСПОЛНЕНИИ В </a:t>
            </a: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Комплекса процессных мероприятий «ДОСТУПНАЯ 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СРЕДА»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96049" y="737444"/>
            <a:ext cx="8251372" cy="466489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Реализованы мероприятия </a:t>
            </a:r>
            <a:r>
              <a:rPr lang="ru-RU" sz="1400" b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в рамках социокультурной реабилитации инвалидов</a:t>
            </a:r>
            <a:endParaRPr lang="ru-RU" sz="14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45"/>
          <p:cNvSpPr>
            <a:spLocks noChangeArrowheads="1"/>
          </p:cNvSpPr>
          <p:nvPr/>
        </p:nvSpPr>
        <p:spPr bwMode="black">
          <a:xfrm>
            <a:off x="394190" y="1247963"/>
            <a:ext cx="54823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Субтитрирование 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новостных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программ на 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канале «Россия 1» </a:t>
            </a:r>
          </a:p>
        </p:txBody>
      </p:sp>
      <p:sp>
        <p:nvSpPr>
          <p:cNvPr id="49" name="Line 156"/>
          <p:cNvSpPr>
            <a:spLocks noChangeShapeType="1"/>
          </p:cNvSpPr>
          <p:nvPr/>
        </p:nvSpPr>
        <p:spPr bwMode="auto">
          <a:xfrm>
            <a:off x="490584" y="1641690"/>
            <a:ext cx="468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180"/>
          <p:cNvSpPr>
            <a:spLocks noChangeShapeType="1"/>
          </p:cNvSpPr>
          <p:nvPr/>
        </p:nvSpPr>
        <p:spPr bwMode="gray">
          <a:xfrm>
            <a:off x="5441149" y="1247963"/>
            <a:ext cx="0" cy="3240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56"/>
          <p:cNvSpPr>
            <a:spLocks noChangeShapeType="1"/>
          </p:cNvSpPr>
          <p:nvPr/>
        </p:nvSpPr>
        <p:spPr bwMode="auto">
          <a:xfrm>
            <a:off x="5537544" y="1652204"/>
            <a:ext cx="25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Rectangle 145"/>
          <p:cNvSpPr>
            <a:spLocks noChangeArrowheads="1"/>
          </p:cNvSpPr>
          <p:nvPr/>
        </p:nvSpPr>
        <p:spPr bwMode="black">
          <a:xfrm>
            <a:off x="5456893" y="1177247"/>
            <a:ext cx="3861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объем затрат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387,0 тыс. рублей</a:t>
            </a:r>
          </a:p>
          <a:p>
            <a:pPr algn="just"/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общее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количество эфиров – 180</a:t>
            </a:r>
          </a:p>
        </p:txBody>
      </p:sp>
      <p:sp>
        <p:nvSpPr>
          <p:cNvPr id="15" name="Rectangle 145"/>
          <p:cNvSpPr>
            <a:spLocks noChangeArrowheads="1"/>
          </p:cNvSpPr>
          <p:nvPr/>
        </p:nvSpPr>
        <p:spPr bwMode="black">
          <a:xfrm>
            <a:off x="392610" y="1742796"/>
            <a:ext cx="54823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Организация ежегодных культурных мероприятий 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для инвалидов </a:t>
            </a:r>
          </a:p>
        </p:txBody>
      </p:sp>
      <p:sp>
        <p:nvSpPr>
          <p:cNvPr id="16" name="Line 156"/>
          <p:cNvSpPr>
            <a:spLocks noChangeShapeType="1"/>
          </p:cNvSpPr>
          <p:nvPr/>
        </p:nvSpPr>
        <p:spPr bwMode="auto">
          <a:xfrm>
            <a:off x="521662" y="2136523"/>
            <a:ext cx="468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56"/>
          <p:cNvSpPr>
            <a:spLocks noChangeShapeType="1"/>
          </p:cNvSpPr>
          <p:nvPr/>
        </p:nvSpPr>
        <p:spPr bwMode="auto">
          <a:xfrm>
            <a:off x="5633938" y="2147037"/>
            <a:ext cx="25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Rectangle 145"/>
          <p:cNvSpPr>
            <a:spLocks noChangeArrowheads="1"/>
          </p:cNvSpPr>
          <p:nvPr/>
        </p:nvSpPr>
        <p:spPr bwMode="black">
          <a:xfrm>
            <a:off x="5481610" y="1679776"/>
            <a:ext cx="3861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объем затрат – 769,0 тыс.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рублей</a:t>
            </a:r>
          </a:p>
          <a:p>
            <a:pPr algn="just"/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общее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количество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участников – 1 800</a:t>
            </a:r>
            <a:endParaRPr lang="ru-RU" sz="12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45"/>
          <p:cNvSpPr>
            <a:spLocks noChangeArrowheads="1"/>
          </p:cNvSpPr>
          <p:nvPr/>
        </p:nvSpPr>
        <p:spPr bwMode="black">
          <a:xfrm>
            <a:off x="392610" y="2199517"/>
            <a:ext cx="54823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Проведение областного фестиваля 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детского творчества </a:t>
            </a:r>
            <a:endParaRPr lang="ru-RU" sz="12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358775" indent="-174625" algn="just"/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для 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детей с нарушением слуха</a:t>
            </a:r>
          </a:p>
        </p:txBody>
      </p:sp>
      <p:sp>
        <p:nvSpPr>
          <p:cNvPr id="20" name="Line 156"/>
          <p:cNvSpPr>
            <a:spLocks noChangeShapeType="1"/>
          </p:cNvSpPr>
          <p:nvPr/>
        </p:nvSpPr>
        <p:spPr bwMode="auto">
          <a:xfrm>
            <a:off x="521662" y="2669446"/>
            <a:ext cx="468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156"/>
          <p:cNvSpPr>
            <a:spLocks noChangeShapeType="1"/>
          </p:cNvSpPr>
          <p:nvPr/>
        </p:nvSpPr>
        <p:spPr bwMode="auto">
          <a:xfrm>
            <a:off x="5633938" y="2679960"/>
            <a:ext cx="25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Rectangle 145"/>
          <p:cNvSpPr>
            <a:spLocks noChangeArrowheads="1"/>
          </p:cNvSpPr>
          <p:nvPr/>
        </p:nvSpPr>
        <p:spPr bwMode="black">
          <a:xfrm>
            <a:off x="5481610" y="2182305"/>
            <a:ext cx="3861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объем затрат –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50,0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тыс.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рублей</a:t>
            </a:r>
          </a:p>
          <a:p>
            <a:pPr algn="just"/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общее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количество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участников – 90</a:t>
            </a:r>
            <a:endParaRPr lang="ru-RU" sz="12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ctangle 145"/>
          <p:cNvSpPr>
            <a:spLocks noChangeArrowheads="1"/>
          </p:cNvSpPr>
          <p:nvPr/>
        </p:nvSpPr>
        <p:spPr bwMode="black">
          <a:xfrm>
            <a:off x="392610" y="2707571"/>
            <a:ext cx="5048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Обеспечение участия инвалидов Смоленской области </a:t>
            </a:r>
            <a:b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 международных и межрегиональных фестивалях творчества</a:t>
            </a:r>
            <a:endParaRPr lang="ru-RU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156"/>
          <p:cNvSpPr>
            <a:spLocks noChangeShapeType="1"/>
          </p:cNvSpPr>
          <p:nvPr/>
        </p:nvSpPr>
        <p:spPr bwMode="auto">
          <a:xfrm>
            <a:off x="521662" y="3231933"/>
            <a:ext cx="468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156"/>
          <p:cNvSpPr>
            <a:spLocks noChangeShapeType="1"/>
          </p:cNvSpPr>
          <p:nvPr/>
        </p:nvSpPr>
        <p:spPr bwMode="auto">
          <a:xfrm>
            <a:off x="5633938" y="3242447"/>
            <a:ext cx="25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Rectangle 145"/>
          <p:cNvSpPr>
            <a:spLocks noChangeArrowheads="1"/>
          </p:cNvSpPr>
          <p:nvPr/>
        </p:nvSpPr>
        <p:spPr bwMode="black">
          <a:xfrm>
            <a:off x="5481610" y="2708926"/>
            <a:ext cx="3861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объем затрат –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124,0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тыс.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рублей</a:t>
            </a:r>
          </a:p>
          <a:p>
            <a:pPr algn="just"/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общее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количество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участников – 133</a:t>
            </a:r>
            <a:endParaRPr lang="ru-RU" sz="12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145"/>
          <p:cNvSpPr>
            <a:spLocks noChangeArrowheads="1"/>
          </p:cNvSpPr>
          <p:nvPr/>
        </p:nvSpPr>
        <p:spPr bwMode="black">
          <a:xfrm>
            <a:off x="392610" y="3284028"/>
            <a:ext cx="5048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Обеспечение участия инвалидов Смоленской области 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в международных и всероссийских спортивных соревнованиях </a:t>
            </a:r>
          </a:p>
        </p:txBody>
      </p:sp>
      <p:sp>
        <p:nvSpPr>
          <p:cNvPr id="32" name="Line 156"/>
          <p:cNvSpPr>
            <a:spLocks noChangeShapeType="1"/>
          </p:cNvSpPr>
          <p:nvPr/>
        </p:nvSpPr>
        <p:spPr bwMode="auto">
          <a:xfrm>
            <a:off x="521662" y="3775732"/>
            <a:ext cx="468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Line 156"/>
          <p:cNvSpPr>
            <a:spLocks noChangeShapeType="1"/>
          </p:cNvSpPr>
          <p:nvPr/>
        </p:nvSpPr>
        <p:spPr bwMode="auto">
          <a:xfrm>
            <a:off x="5633938" y="3786246"/>
            <a:ext cx="25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Rectangle 145"/>
          <p:cNvSpPr>
            <a:spLocks noChangeArrowheads="1"/>
          </p:cNvSpPr>
          <p:nvPr/>
        </p:nvSpPr>
        <p:spPr bwMode="black">
          <a:xfrm>
            <a:off x="5481610" y="3285383"/>
            <a:ext cx="3861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объем затрат –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489,0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тыс.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рублей</a:t>
            </a:r>
          </a:p>
          <a:p>
            <a:pPr algn="just"/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общее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количество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участников – 114</a:t>
            </a:r>
            <a:endParaRPr lang="ru-RU" sz="12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Rectangle 145"/>
          <p:cNvSpPr>
            <a:spLocks noChangeArrowheads="1"/>
          </p:cNvSpPr>
          <p:nvPr/>
        </p:nvSpPr>
        <p:spPr bwMode="black">
          <a:xfrm>
            <a:off x="390389" y="3827827"/>
            <a:ext cx="50485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Организация 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и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проведение международного детского фестиваля 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«Полет над Днепром»,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выездных выставок 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и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мастер-классов 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для детей-инвалидов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закупка интерактивного оборудования </a:t>
            </a:r>
            <a:endParaRPr lang="ru-RU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56"/>
          <p:cNvSpPr>
            <a:spLocks noChangeShapeType="1"/>
          </p:cNvSpPr>
          <p:nvPr/>
        </p:nvSpPr>
        <p:spPr bwMode="auto">
          <a:xfrm>
            <a:off x="519441" y="4515469"/>
            <a:ext cx="468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156"/>
          <p:cNvSpPr>
            <a:spLocks noChangeShapeType="1"/>
          </p:cNvSpPr>
          <p:nvPr/>
        </p:nvSpPr>
        <p:spPr bwMode="auto">
          <a:xfrm>
            <a:off x="5631717" y="4504211"/>
            <a:ext cx="25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Rectangle 145"/>
          <p:cNvSpPr>
            <a:spLocks noChangeArrowheads="1"/>
          </p:cNvSpPr>
          <p:nvPr/>
        </p:nvSpPr>
        <p:spPr bwMode="black">
          <a:xfrm>
            <a:off x="5479389" y="3829182"/>
            <a:ext cx="38612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объем затрат –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410,0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тыс.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рублей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56" y="5337023"/>
            <a:ext cx="101967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7" y="5329095"/>
            <a:ext cx="2910316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36" y="5337023"/>
            <a:ext cx="2431662" cy="1440000"/>
          </a:xfrm>
          <a:prstGeom prst="rect">
            <a:avLst/>
          </a:prstGeom>
        </p:spPr>
      </p:pic>
      <p:sp>
        <p:nvSpPr>
          <p:cNvPr id="45" name="Rectangle 145"/>
          <p:cNvSpPr>
            <a:spLocks noChangeArrowheads="1"/>
          </p:cNvSpPr>
          <p:nvPr/>
        </p:nvSpPr>
        <p:spPr bwMode="black">
          <a:xfrm>
            <a:off x="408354" y="4524428"/>
            <a:ext cx="50485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Оказание транспортных услуг членам общественных организаций инвалидов и ветеранов для 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принятия участия в культурных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и </a:t>
            </a: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спортивных </a:t>
            </a:r>
            <a:r>
              <a:rPr lang="ru-RU" sz="1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мероприятиях</a:t>
            </a:r>
            <a:endParaRPr lang="ru-RU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56"/>
          <p:cNvSpPr>
            <a:spLocks noChangeShapeType="1"/>
          </p:cNvSpPr>
          <p:nvPr/>
        </p:nvSpPr>
        <p:spPr bwMode="auto">
          <a:xfrm>
            <a:off x="428546" y="5212070"/>
            <a:ext cx="468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156"/>
          <p:cNvSpPr>
            <a:spLocks noChangeShapeType="1"/>
          </p:cNvSpPr>
          <p:nvPr/>
        </p:nvSpPr>
        <p:spPr bwMode="auto">
          <a:xfrm>
            <a:off x="5540822" y="5200812"/>
            <a:ext cx="252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Rectangle 145"/>
          <p:cNvSpPr>
            <a:spLocks noChangeArrowheads="1"/>
          </p:cNvSpPr>
          <p:nvPr/>
        </p:nvSpPr>
        <p:spPr bwMode="black">
          <a:xfrm>
            <a:off x="5517514" y="4591950"/>
            <a:ext cx="3861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объем затрат –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28,0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тыс.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рублей</a:t>
            </a:r>
          </a:p>
          <a:p>
            <a:pPr algn="just"/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общее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количество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участников – 109</a:t>
            </a:r>
            <a:endParaRPr lang="ru-RU" sz="12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08" y="5339981"/>
            <a:ext cx="233434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4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99471" y="14425"/>
            <a:ext cx="904452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ИСПОЛНЕНИИ В </a:t>
            </a: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Комплекса процессных мероприятий «ДОСТУПНАЯ 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СРЕДА»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04788" y="6490824"/>
            <a:ext cx="313974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СМОЛЕНСКАЯ ОБЛАСТЬ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04788" y="6490824"/>
            <a:ext cx="313974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СМОЛЕНСКАЯ ОБЛАСТЬ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6049" y="688113"/>
            <a:ext cx="8251372" cy="466489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Приобретены </a:t>
            </a:r>
            <a:r>
              <a:rPr lang="ru-RU" sz="1400" b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2 лестничных </a:t>
            </a:r>
            <a:r>
              <a:rPr lang="ru-RU" sz="1400" b="1" dirty="0" err="1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ступенькохода</a:t>
            </a:r>
            <a:r>
              <a:rPr lang="ru-RU" sz="1400" b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19" y="1280125"/>
            <a:ext cx="1113208" cy="198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8" y="1280125"/>
            <a:ext cx="2966056" cy="1980000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496048" y="3491531"/>
            <a:ext cx="8251372" cy="732126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Осуществлено </a:t>
            </a:r>
            <a:r>
              <a:rPr lang="ru-RU" sz="1400" b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обучение 30 специалистов </a:t>
            </a:r>
            <a:r>
              <a:rPr lang="ru-RU" sz="1400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учреждений социального обслуживания населения Смоленской области из всех районов субъекта осуществляющих мероприятия </a:t>
            </a:r>
            <a:r>
              <a:rPr lang="ru-RU" sz="1400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по </a:t>
            </a:r>
            <a:r>
              <a:rPr lang="ru-RU" sz="1400" b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ранней помощи детям</a:t>
            </a:r>
            <a:r>
              <a:rPr lang="ru-RU" sz="1400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проживающим на </a:t>
            </a:r>
            <a:r>
              <a:rPr lang="ru-RU" sz="1400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территории Смоленской области</a:t>
            </a:r>
            <a:endParaRPr lang="ru-RU" sz="1400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3" y="4364857"/>
            <a:ext cx="2408026" cy="18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21" y="4387198"/>
            <a:ext cx="3200000" cy="180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73" y="4405350"/>
            <a:ext cx="2769134" cy="1800000"/>
          </a:xfrm>
          <a:prstGeom prst="rect">
            <a:avLst/>
          </a:prstGeom>
        </p:spPr>
      </p:pic>
      <p:sp>
        <p:nvSpPr>
          <p:cNvPr id="32" name="Rectangle 145"/>
          <p:cNvSpPr>
            <a:spLocks noChangeArrowheads="1"/>
          </p:cNvSpPr>
          <p:nvPr/>
        </p:nvSpPr>
        <p:spPr bwMode="black">
          <a:xfrm>
            <a:off x="4838541" y="1383571"/>
            <a:ext cx="40235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ОГАУК «Смоленская областная филармония»</a:t>
            </a:r>
          </a:p>
        </p:txBody>
      </p:sp>
      <p:sp>
        <p:nvSpPr>
          <p:cNvPr id="33" name="Line 156"/>
          <p:cNvSpPr>
            <a:spLocks noChangeShapeType="1"/>
          </p:cNvSpPr>
          <p:nvPr/>
        </p:nvSpPr>
        <p:spPr bwMode="auto">
          <a:xfrm>
            <a:off x="4933961" y="1777298"/>
            <a:ext cx="234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156"/>
          <p:cNvSpPr>
            <a:spLocks noChangeShapeType="1"/>
          </p:cNvSpPr>
          <p:nvPr/>
        </p:nvSpPr>
        <p:spPr bwMode="auto">
          <a:xfrm>
            <a:off x="4933961" y="2322498"/>
            <a:ext cx="2340000" cy="3903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Rectangle 145"/>
          <p:cNvSpPr>
            <a:spLocks noChangeArrowheads="1"/>
          </p:cNvSpPr>
          <p:nvPr/>
        </p:nvSpPr>
        <p:spPr bwMode="black">
          <a:xfrm>
            <a:off x="4838541" y="1856505"/>
            <a:ext cx="39088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2563" indent="-182563" algn="just">
              <a:buFontTx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charset="0"/>
                <a:cs typeface="Arial" charset="0"/>
              </a:rPr>
              <a:t>ГБУК «Смоленский областной театр кукол имени                                   Д.Н. </a:t>
            </a:r>
            <a:r>
              <a:rPr lang="ru-RU" sz="1200" dirty="0" err="1">
                <a:solidFill>
                  <a:schemeClr val="bg1"/>
                </a:solidFill>
                <a:latin typeface="Arial" charset="0"/>
                <a:cs typeface="Arial" charset="0"/>
              </a:rPr>
              <a:t>Светильникова</a:t>
            </a:r>
            <a:endParaRPr lang="ru-RU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Rectangle 145"/>
          <p:cNvSpPr>
            <a:spLocks noChangeArrowheads="1"/>
          </p:cNvSpPr>
          <p:nvPr/>
        </p:nvSpPr>
        <p:spPr bwMode="black">
          <a:xfrm>
            <a:off x="4949578" y="2674707"/>
            <a:ext cx="3797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Общий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объем затрат областного бюджета составил </a:t>
            </a:r>
            <a:r>
              <a:rPr lang="ru-RU" sz="12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378 тыс</a:t>
            </a:r>
            <a:r>
              <a:rPr lang="ru-RU" sz="12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. рублей</a:t>
            </a:r>
          </a:p>
        </p:txBody>
      </p:sp>
      <p:sp>
        <p:nvSpPr>
          <p:cNvPr id="37" name="Rectangle 145"/>
          <p:cNvSpPr>
            <a:spLocks noChangeArrowheads="1"/>
          </p:cNvSpPr>
          <p:nvPr/>
        </p:nvSpPr>
        <p:spPr bwMode="black">
          <a:xfrm>
            <a:off x="1139745" y="6209587"/>
            <a:ext cx="7397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Общий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объем затрат областного бюджета составил </a:t>
            </a:r>
            <a:r>
              <a:rPr lang="ru-RU" sz="1200" b="1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150,0 </a:t>
            </a:r>
            <a:r>
              <a:rPr lang="ru-RU" sz="12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9181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7" y="1276395"/>
            <a:ext cx="2429150" cy="16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83" y="1288573"/>
            <a:ext cx="2430000" cy="162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471" y="14425"/>
            <a:ext cx="904452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ИСПОЛНЕНИИ В </a:t>
            </a: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Комплекса процессных мероприятий «ДОСТУПНАЯ 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СРЕДА»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6049" y="688113"/>
            <a:ext cx="8251372" cy="466489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Созданы </a:t>
            </a:r>
            <a:r>
              <a:rPr lang="ru-RU" sz="1400" b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условия для инклюзивного обучения детей-инвалидов </a:t>
            </a:r>
            <a:endParaRPr lang="ru-RU" sz="14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6049" y="3654229"/>
            <a:ext cx="8251372" cy="466489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Организован </a:t>
            </a:r>
            <a:r>
              <a:rPr lang="ru-RU" sz="1400" b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и проведен региональный отборочный этап Национального чемпионата профессионального мастерства среди людей с инвалидностью «</a:t>
            </a:r>
            <a:r>
              <a:rPr lang="ru-RU" sz="1400" b="1" dirty="0" err="1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Абилимпикс</a:t>
            </a:r>
            <a:r>
              <a:rPr lang="ru-RU" sz="1400" b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» </a:t>
            </a:r>
            <a:endParaRPr lang="ru-RU" sz="14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r="9205"/>
          <a:stretch/>
        </p:blipFill>
        <p:spPr>
          <a:xfrm>
            <a:off x="789966" y="4215973"/>
            <a:ext cx="1785257" cy="16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48" y="4225203"/>
            <a:ext cx="2429526" cy="16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799" y="4225203"/>
            <a:ext cx="2160000" cy="16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2"/>
          <a:stretch/>
        </p:blipFill>
        <p:spPr>
          <a:xfrm>
            <a:off x="7410824" y="4215973"/>
            <a:ext cx="1033764" cy="1620000"/>
          </a:xfrm>
          <a:prstGeom prst="rect">
            <a:avLst/>
          </a:prstGeom>
        </p:spPr>
      </p:pic>
      <p:pic>
        <p:nvPicPr>
          <p:cNvPr id="21" name="object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3619" y="1288573"/>
            <a:ext cx="2282866" cy="1620000"/>
          </a:xfrm>
          <a:prstGeom prst="rect">
            <a:avLst/>
          </a:prstGeom>
        </p:spPr>
      </p:pic>
      <p:pic>
        <p:nvPicPr>
          <p:cNvPr id="22" name="object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54421" y="1314834"/>
            <a:ext cx="1203569" cy="1620000"/>
          </a:xfrm>
          <a:prstGeom prst="rect">
            <a:avLst/>
          </a:prstGeom>
        </p:spPr>
      </p:pic>
      <p:sp>
        <p:nvSpPr>
          <p:cNvPr id="23" name="Rectangle 145"/>
          <p:cNvSpPr>
            <a:spLocks noChangeArrowheads="1"/>
          </p:cNvSpPr>
          <p:nvPr/>
        </p:nvSpPr>
        <p:spPr bwMode="black">
          <a:xfrm>
            <a:off x="922939" y="2979093"/>
            <a:ext cx="7397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Общий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объем затрат областного бюджета составил </a:t>
            </a:r>
            <a:r>
              <a:rPr lang="ru-RU" sz="12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6 109 тыс. рублей</a:t>
            </a:r>
          </a:p>
        </p:txBody>
      </p:sp>
      <p:sp>
        <p:nvSpPr>
          <p:cNvPr id="24" name="Rectangle 145"/>
          <p:cNvSpPr>
            <a:spLocks noChangeArrowheads="1"/>
          </p:cNvSpPr>
          <p:nvPr/>
        </p:nvSpPr>
        <p:spPr bwMode="black">
          <a:xfrm>
            <a:off x="1046996" y="5948283"/>
            <a:ext cx="7397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Общий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объем затрат областного бюджета составил </a:t>
            </a:r>
            <a:r>
              <a:rPr lang="ru-RU" sz="12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1 370,0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77913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7" y="1276395"/>
            <a:ext cx="2429150" cy="16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83" y="1288573"/>
            <a:ext cx="2430000" cy="162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471" y="14425"/>
            <a:ext cx="9044529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ИСПОЛНЕНИИ В </a:t>
            </a: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Комплекса процессных мероприятий «ДОСТУПНАЯ </a:t>
            </a:r>
            <a:r>
              <a:rPr lang="ru-RU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СРЕДА»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6049" y="688113"/>
            <a:ext cx="8251372" cy="466489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для принятия участия в культурных и спортивных мероприятиях оказаны транспортные услуги 109 членам общественных организаций инвалидов                    и ветеранов </a:t>
            </a:r>
            <a:endParaRPr lang="ru-RU" sz="14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6049" y="3654229"/>
            <a:ext cx="8251372" cy="466489"/>
          </a:xfrm>
          <a:prstGeom prst="roundRect">
            <a:avLst/>
          </a:prstGeom>
          <a:solidFill>
            <a:srgbClr val="D4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Организован </a:t>
            </a:r>
            <a:r>
              <a:rPr lang="ru-RU" sz="1400" b="1" dirty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и проведен региональный отборочный этап Национального чемпионата профессионального мастерства среди людей с инвалидностью «</a:t>
            </a:r>
            <a:r>
              <a:rPr lang="ru-RU" sz="1400" b="1" dirty="0" err="1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Абилимпикс</a:t>
            </a:r>
            <a:r>
              <a:rPr lang="ru-RU" sz="1400" b="1" dirty="0" smtClean="0">
                <a:solidFill>
                  <a:srgbClr val="353F5E"/>
                </a:solidFill>
                <a:latin typeface="Arial" panose="020B0604020202020204" pitchFamily="34" charset="0"/>
                <a:cs typeface="Arial" pitchFamily="34" charset="0"/>
              </a:rPr>
              <a:t>» </a:t>
            </a:r>
            <a:endParaRPr lang="ru-RU" sz="1400" b="1" dirty="0">
              <a:solidFill>
                <a:srgbClr val="353F5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r="9205"/>
          <a:stretch/>
        </p:blipFill>
        <p:spPr>
          <a:xfrm>
            <a:off x="789966" y="4215973"/>
            <a:ext cx="1785257" cy="16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48" y="4225203"/>
            <a:ext cx="2429526" cy="16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799" y="4225203"/>
            <a:ext cx="2160000" cy="16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2"/>
          <a:stretch/>
        </p:blipFill>
        <p:spPr>
          <a:xfrm>
            <a:off x="7410824" y="4215973"/>
            <a:ext cx="1033764" cy="1620000"/>
          </a:xfrm>
          <a:prstGeom prst="rect">
            <a:avLst/>
          </a:prstGeom>
        </p:spPr>
      </p:pic>
      <p:pic>
        <p:nvPicPr>
          <p:cNvPr id="21" name="object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3619" y="1288573"/>
            <a:ext cx="2282866" cy="1620000"/>
          </a:xfrm>
          <a:prstGeom prst="rect">
            <a:avLst/>
          </a:prstGeom>
        </p:spPr>
      </p:pic>
      <p:pic>
        <p:nvPicPr>
          <p:cNvPr id="22" name="object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54421" y="1314834"/>
            <a:ext cx="1203569" cy="1620000"/>
          </a:xfrm>
          <a:prstGeom prst="rect">
            <a:avLst/>
          </a:prstGeom>
        </p:spPr>
      </p:pic>
      <p:sp>
        <p:nvSpPr>
          <p:cNvPr id="23" name="Rectangle 145"/>
          <p:cNvSpPr>
            <a:spLocks noChangeArrowheads="1"/>
          </p:cNvSpPr>
          <p:nvPr/>
        </p:nvSpPr>
        <p:spPr bwMode="black">
          <a:xfrm>
            <a:off x="922939" y="2979093"/>
            <a:ext cx="7397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Общий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объем затрат областного бюджета составил </a:t>
            </a:r>
            <a:r>
              <a:rPr lang="ru-RU" sz="12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6 109 тыс. рублей</a:t>
            </a:r>
          </a:p>
        </p:txBody>
      </p:sp>
      <p:sp>
        <p:nvSpPr>
          <p:cNvPr id="24" name="Rectangle 145"/>
          <p:cNvSpPr>
            <a:spLocks noChangeArrowheads="1"/>
          </p:cNvSpPr>
          <p:nvPr/>
        </p:nvSpPr>
        <p:spPr bwMode="black">
          <a:xfrm>
            <a:off x="1046996" y="5948283"/>
            <a:ext cx="7397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Общий </a:t>
            </a:r>
            <a:r>
              <a:rPr lang="ru-RU" sz="1200" i="1" dirty="0">
                <a:solidFill>
                  <a:schemeClr val="bg1"/>
                </a:solidFill>
                <a:latin typeface="Arial" charset="0"/>
                <a:cs typeface="Arial" charset="0"/>
              </a:rPr>
              <a:t>объем затрат </a:t>
            </a:r>
            <a:r>
              <a:rPr lang="ru-RU" sz="1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составил </a:t>
            </a:r>
            <a:r>
              <a:rPr lang="ru-RU" sz="12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1 370,0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18103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2230</TotalTime>
  <Words>765</Words>
  <Application>Microsoft Office PowerPoint</Application>
  <PresentationFormat>Экран (4:3)</PresentationFormat>
  <Paragraphs>114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Каширина Татьяна Александровна</cp:lastModifiedBy>
  <cp:revision>113</cp:revision>
  <dcterms:created xsi:type="dcterms:W3CDTF">2016-11-18T14:12:19Z</dcterms:created>
  <dcterms:modified xsi:type="dcterms:W3CDTF">2023-06-20T15:34:27Z</dcterms:modified>
</cp:coreProperties>
</file>